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5" r:id="rId2"/>
    <p:sldId id="340" r:id="rId3"/>
    <p:sldId id="341" r:id="rId4"/>
    <p:sldId id="342" r:id="rId5"/>
    <p:sldId id="338" r:id="rId6"/>
    <p:sldId id="258" r:id="rId7"/>
    <p:sldId id="307" r:id="rId8"/>
    <p:sldId id="272" r:id="rId9"/>
    <p:sldId id="273" r:id="rId10"/>
    <p:sldId id="343" r:id="rId11"/>
    <p:sldId id="344" r:id="rId12"/>
    <p:sldId id="308" r:id="rId13"/>
    <p:sldId id="281" r:id="rId14"/>
    <p:sldId id="289" r:id="rId15"/>
    <p:sldId id="285" r:id="rId16"/>
    <p:sldId id="309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10" r:id="rId26"/>
    <p:sldId id="266" r:id="rId27"/>
    <p:sldId id="276" r:id="rId28"/>
    <p:sldId id="347" r:id="rId29"/>
    <p:sldId id="374" r:id="rId30"/>
    <p:sldId id="328" r:id="rId31"/>
    <p:sldId id="357" r:id="rId32"/>
    <p:sldId id="358" r:id="rId33"/>
    <p:sldId id="359" r:id="rId34"/>
    <p:sldId id="360" r:id="rId35"/>
    <p:sldId id="311" r:id="rId36"/>
    <p:sldId id="280" r:id="rId37"/>
    <p:sldId id="375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>
    <p:extLst/>
  </p:cmAuthor>
  <p:cmAuthor id="1" name="Microsoft Office User" initials="Office" lastIdx="1" clrIdx="0">
    <p:extLst/>
  </p:cmAuthor>
  <p:cmAuthor id="8" name="Microsoft Office User" initials="Office [8]" lastIdx="1" clrIdx="7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43A"/>
    <a:srgbClr val="F8967B"/>
    <a:srgbClr val="E33D72"/>
    <a:srgbClr val="D56B3D"/>
    <a:srgbClr val="F8EA5C"/>
    <a:srgbClr val="F4B325"/>
    <a:srgbClr val="008182"/>
    <a:srgbClr val="7EC0C0"/>
    <a:srgbClr val="CCE7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2"/>
    <p:restoredTop sz="94427"/>
  </p:normalViewPr>
  <p:slideViewPr>
    <p:cSldViewPr snapToGrid="0" snapToObjects="1">
      <p:cViewPr varScale="1">
        <p:scale>
          <a:sx n="89" d="100"/>
          <a:sy n="89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17BF8-D0D1-174F-8A62-04527FA403A4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D563-AF55-B14D-A5D5-03E03C9A7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1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548FE-7BF9-5946-8CC8-6D2DBF5300EC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DF208-AF94-FA46-82AE-2B07A1BA9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87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9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2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25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8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07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0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43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9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4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2D02-4FC7-4142-82AB-E6490EC15E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8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2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9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DF208-AF94-FA46-82AE-2B07A1BA97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5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7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5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7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9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3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0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F3E3-1B8E-2C45-A969-E18208896E18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725E-FEB1-574E-8366-17C948BCC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6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22.png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22.png"/><Relationship Id="rId7" Type="http://schemas.openxmlformats.org/officeDocument/2006/relationships/image" Target="../media/image17.tiff"/><Relationship Id="rId8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rasmus.agren@scilifelab.se" TargetMode="External"/><Relationship Id="rId4" Type="http://schemas.openxmlformats.org/officeDocument/2006/relationships/hyperlink" Target="https://repo.continuum.io/miniconda/Miniconda3-latest-Linux-x86_64.sh" TargetMode="External"/><Relationship Id="rId5" Type="http://schemas.openxmlformats.org/officeDocument/2006/relationships/hyperlink" Target="https://my_user@bitbucket.org/my_user/reproducible_research.git" TargetMode="External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544" y="348285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eproducible research</a:t>
            </a:r>
            <a:r>
              <a:rPr 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en-US" sz="3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9177" y="1229700"/>
            <a:ext cx="760001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for bioinformatics projects</a:t>
            </a: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using git,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jupyter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, and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docker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Rasmus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Ågren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(</a:t>
            </a:r>
            <a:r>
              <a:rPr lang="en-US" sz="1400" u="sng" dirty="0" err="1" smtClean="0">
                <a:latin typeface="Helvetica Light" charset="0"/>
                <a:ea typeface="Helvetica Light" charset="0"/>
                <a:cs typeface="Helvetica Light" charset="0"/>
              </a:rPr>
              <a:t>rasmus.agren@scilifelab.se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&amp; Leif </a:t>
            </a: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Väremo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(</a:t>
            </a:r>
            <a:r>
              <a:rPr lang="en-US" sz="1400" u="sng" dirty="0" err="1" smtClean="0">
                <a:latin typeface="Helvetica Light" charset="0"/>
                <a:ea typeface="Helvetica Light" charset="0"/>
                <a:cs typeface="Helvetica Light" charset="0"/>
              </a:rPr>
              <a:t>leif.varemo@scilifelab.se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</a:p>
          <a:p>
            <a:pPr algn="ctr"/>
            <a:endParaRPr lang="en-US" sz="12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Bioinformatics long-term support (WABI),</a:t>
            </a:r>
          </a:p>
          <a:p>
            <a:pPr algn="ctr"/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Chalmers Computational Systems Biology Infrastructure (CSB), </a:t>
            </a:r>
          </a:p>
          <a:p>
            <a:pPr algn="ctr"/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National Bioinformatics Infrastructure Sweden (NBIS), </a:t>
            </a:r>
          </a:p>
          <a:p>
            <a:pPr algn="ctr"/>
            <a:r>
              <a:rPr lang="en-US" sz="1100" dirty="0" err="1" smtClean="0">
                <a:latin typeface="Helvetica Light" charset="0"/>
                <a:ea typeface="Helvetica Light" charset="0"/>
                <a:cs typeface="Helvetica Light" charset="0"/>
              </a:rPr>
              <a:t>SciLifeLab</a:t>
            </a:r>
            <a:endParaRPr lang="en-US" sz="11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5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2017-04-05</a:t>
            </a:r>
            <a:endParaRPr lang="en-US" sz="11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37" y="2551890"/>
            <a:ext cx="5163220" cy="22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4854" y="5645191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4855" y="5036965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04855" y="4431807"/>
            <a:ext cx="10026129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4856" y="1637002"/>
            <a:ext cx="10026128" cy="1883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859" y="1641052"/>
            <a:ext cx="32849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0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ata/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tracked/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meta/</a:t>
            </a:r>
          </a:p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resources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nontracked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fastq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 </a:t>
            </a:r>
            <a:endParaRPr lang="en-US" sz="2000" b="1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intermediate/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bam/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filtered/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logs/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results/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ource/</a:t>
            </a: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Snakefile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conda_env.yaml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9312" y="886098"/>
            <a:ext cx="2961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The only files needed! 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The rest can always be regenerated (with one command)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3353" y="654854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(minimal)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 project repository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87101" y="2553650"/>
            <a:ext cx="2716242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Problem: </a:t>
            </a:r>
          </a:p>
          <a:p>
            <a:pPr algn="ctr"/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W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e typically have a lot of </a:t>
            </a:r>
            <a:r>
              <a:rPr lang="en-US" sz="2000" u="sng" dirty="0" smtClean="0">
                <a:latin typeface="Helvetica Light" charset="0"/>
                <a:ea typeface="Helvetica Light" charset="0"/>
                <a:cs typeface="Helvetica Light" charset="0"/>
              </a:rPr>
              <a:t>big files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that are necessary for the reproducibility of the analysis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755" y="1213003"/>
            <a:ext cx="996136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Aim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for at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the start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of a project to put all data directly in its final storage place and write your scripts/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 rules from that perspective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Supplementary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data in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machine readable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format!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Where? Depends on the type of data. For examples, see e.g.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www.nature.com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sdata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/policies/repositories</a:t>
            </a:r>
            <a:endParaRPr lang="en-US" sz="1600" u="sng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u="sng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  <a:t>Part of </a:t>
            </a:r>
            <a:r>
              <a:rPr lang="en-US" sz="1600" u="sng" dirty="0" err="1"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sz="1600" u="sng" dirty="0" err="1" smtClean="0">
                <a:latin typeface="Helvetica" charset="0"/>
                <a:ea typeface="Helvetica" charset="0"/>
                <a:cs typeface="Helvetica" charset="0"/>
              </a:rPr>
              <a:t>it</a:t>
            </a:r>
            <a: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  <a:t> repo:</a:t>
            </a:r>
            <a:b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Git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large file storage (LFS) - based on text pointers and dedicated remote storage of large files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        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Github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: https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://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git-lfs.github.com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/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        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Bitbucket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: https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://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www.atlassian.com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git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/tutorials/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git-lfs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  <a:t>Dedicated repositories:</a:t>
            </a:r>
            <a:b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e.g. SRA, GEO,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GenBank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UniProt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etc.</a:t>
            </a:r>
          </a:p>
          <a:p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  <a:t>Generalist repositories:</a:t>
            </a:r>
            <a:b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e.g.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ryad, 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F</a:t>
            </a:r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igshare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(get DOI)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latin typeface="Helvetica" charset="0"/>
                <a:ea typeface="Helvetica" charset="0"/>
                <a:cs typeface="Helvetica" charset="0"/>
              </a:rPr>
              <a:t>What about data from public databases?  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Do they archive old versions? Write your scripts to query a specific version.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Don’t trust old versions will be available?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M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ake a local database dump (available for reproduction).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Not feasible to make a dump? Store the intermediate data needed for the analysis together with the script that generated it.</a:t>
            </a:r>
          </a:p>
          <a:p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0227" y="382633"/>
            <a:ext cx="763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What to do with large files?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60672" y="2951627"/>
            <a:ext cx="244052" cy="490751"/>
            <a:chOff x="1260672" y="3307613"/>
            <a:chExt cx="244052" cy="4907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4520" r="23807"/>
            <a:stretch/>
          </p:blipFill>
          <p:spPr>
            <a:xfrm>
              <a:off x="1274411" y="3307613"/>
              <a:ext cx="230313" cy="2339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0672" y="3554312"/>
              <a:ext cx="244052" cy="24405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03" y="3061648"/>
            <a:ext cx="4025016" cy="22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29" name="Group 28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6990" y="5250429"/>
            <a:ext cx="2565633" cy="1272816"/>
            <a:chOff x="4503533" y="1236830"/>
            <a:chExt cx="2851217" cy="1414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533" y="1236830"/>
              <a:ext cx="2851217" cy="96840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89674" y="2128105"/>
              <a:ext cx="207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Isolating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and exporting environment</a:t>
              </a:r>
              <a:endParaRPr lang="en-US" sz="12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85004" y="647312"/>
            <a:ext cx="2919563" cy="54745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40727" y="4714505"/>
            <a:ext cx="5801096" cy="20366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032665" y="1193471"/>
            <a:ext cx="5801096" cy="3141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93" y="2319439"/>
            <a:ext cx="1742016" cy="361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3945" y="865118"/>
            <a:ext cx="5152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 problem:</a:t>
            </a:r>
          </a:p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Full reproducibility requires the possibility to recreate the system that was originally used to generate the results.</a:t>
            </a: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5092" y="3018476"/>
            <a:ext cx="7913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“CONDA is a</a:t>
            </a:r>
          </a:p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p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ackage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dependency,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and environment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manager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for any language: Python, R, Scala, Java,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Javascript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/ C++,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FORTRAN”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31" y="4314373"/>
            <a:ext cx="6439778" cy="24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4300" y="1679397"/>
            <a:ext cx="10330232" cy="5053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245" y="233180"/>
            <a:ext cx="1742016" cy="3610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7505" y="2450187"/>
            <a:ext cx="8659762" cy="1075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Fetching package metadata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...........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Solving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 specifications: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..........</a:t>
            </a:r>
          </a:p>
          <a:p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plan for installation in environment /Users/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varemo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/Applications/miniconda2/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envs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/test-r2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following packages will be downloaded: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package      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 build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---------------------------|-----------------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sqlite-3.13.0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     1         1.4 MB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libpng-1.6.24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     0         338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python-2.7.12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     1        11.8 MB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certifi-2016.8.31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218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freetype-2.6.3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     1         782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functools32-3.2.3.2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py27_1          16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numpy-1.11.1 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3.1 MB  defaults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pyparsing-2.1.8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 89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pytz-2016.6.1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183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six-1.10.0   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 18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cycler-0.10.0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 13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python-dateutil-2.5.3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236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setuptools-26.1.1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346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matplotlib-1.5.3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np111py27_0         4.1 MB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wheel-0.29.0 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 81 KB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pip-8.1.2                 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          py27_0         1.5 MB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------------------------------------------------------------                                           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                    Total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24.2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MB</a:t>
            </a:r>
          </a:p>
          <a:p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following NEW packages will be INSTALLED: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certifi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2016.8.31-py27_0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cycler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0.10.0-py27_0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freetype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2.6.3-1     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functools32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3.2.3.2-py27_1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1.5.3-np111py27_0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mkl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  11.3.3-0          defaults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1.11.1-py27_0     defaults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pip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  8.1.2-py27_0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pyparsing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2.1.8-py27_0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python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2.7.12-1    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Python-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dateutil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2.5.3-py27_0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pytz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 2016.6.1-py27_0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setuptools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26.1.1-py27_0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six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  1.10.0-py27_0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sqlite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3.13.0-1          </a:t>
            </a:r>
            <a:r>
              <a:rPr lang="en-US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 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wheel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 0.29.0-py27_0 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</a:t>
            </a:r>
          </a:p>
          <a:p>
            <a:endParaRPr lang="en-US" sz="9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following packages will be UPDATED:  </a:t>
            </a:r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libpng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        1.6.17-0          r           --&gt; 1.6.24-0 </a:t>
            </a:r>
            <a:r>
              <a:rPr lang="en-US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</a:t>
            </a:r>
          </a:p>
          <a:p>
            <a:endParaRPr lang="en-US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Proceed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([y]/n)?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</a:p>
          <a:p>
            <a:endParaRPr lang="en-US" sz="9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Pruning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fetched packages from the cache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Fetching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packages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sqlite-3.13.0- </a:t>
            </a:r>
            <a:r>
              <a:rPr lang="en-US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Time: 0:00:07 181.85 </a:t>
            </a:r>
            <a:r>
              <a:rPr lang="en-US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kB/s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libpng-1.6.24-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0:00:01 231.85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python-2.7.12-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0:00:35 352.76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certifi-2016.8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0:00:01 218.31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freetype-2.6.3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0:00:02 380.05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functools32-3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 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 99.19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numpy-1.11.1-p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0:00:08 362.78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pyparsing-2.1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 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0:00:00 212.24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pytz-2016.6.1-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0:00:00 230.51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six-1.10.0-py2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 79.97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cycler-0.10.0-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 99.54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python-dateuti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0:00:00 327.75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setuptools-26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 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0:00:01 227.73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matplotlib-1.5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0:00:10 422.37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wheel-0.29.0-p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0:00:00 190.76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pip-8.1.2-py27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 |########################################################################|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0:00:03 441.97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kB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sv-SE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Extracting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packages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sv-SE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     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COMPLETE      ]|###########################################################################################| 100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%</a:t>
            </a:r>
            <a:endParaRPr lang="sv-SE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Unlinking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packages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sv-SE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     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COMPLETE      ]|###########################################################################################| 100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%</a:t>
            </a:r>
            <a:endParaRPr lang="sv-SE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9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Linking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packages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sv-SE" sz="900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      </a:t>
            </a:r>
            <a:r>
              <a:rPr lang="uk-UA" sz="9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COMPLETE      ]|###########################################################################################| </a:t>
            </a:r>
            <a:r>
              <a:rPr lang="uk-UA" sz="9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100%</a:t>
            </a:r>
            <a:endParaRPr lang="en-US" sz="9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4300" y="1679397"/>
            <a:ext cx="10330232" cy="770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4300" y="6484217"/>
            <a:ext cx="10330232" cy="248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64235" y="2077602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install -c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-forge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4235" y="2077602"/>
            <a:ext cx="506870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endParaRPr lang="en-US" sz="1400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endParaRPr lang="en-US" sz="1400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3463" y="397330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Package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659" y="849014"/>
            <a:ext cx="9951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onda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package: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 c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ompressed </a:t>
            </a:r>
            <a:r>
              <a:rPr lang="en-US" sz="1400" dirty="0" err="1">
                <a:latin typeface="Helvetica Light" charset="0"/>
                <a:ea typeface="Helvetica Light" charset="0"/>
                <a:cs typeface="Helvetica Light" charset="0"/>
              </a:rPr>
              <a:t>tarball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100" dirty="0">
                <a:latin typeface="Helvetica Light" charset="0"/>
                <a:ea typeface="Helvetica Light" charset="0"/>
                <a:cs typeface="Helvetica Light" charset="0"/>
              </a:rPr>
              <a:t>(</a:t>
            </a:r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system-level </a:t>
            </a:r>
            <a:r>
              <a:rPr lang="en-US" sz="1100" dirty="0">
                <a:latin typeface="Helvetica Light" charset="0"/>
                <a:ea typeface="Helvetica Light" charset="0"/>
                <a:cs typeface="Helvetica Light" charset="0"/>
              </a:rPr>
              <a:t>libraries, Python or other modules, executable programs, or other </a:t>
            </a:r>
            <a:r>
              <a:rPr lang="en-US" sz="1100" dirty="0" smtClean="0">
                <a:latin typeface="Helvetica Light" charset="0"/>
                <a:ea typeface="Helvetica Light" charset="0"/>
                <a:cs typeface="Helvetica Light" charset="0"/>
              </a:rPr>
              <a:t>components)</a:t>
            </a:r>
            <a:r>
              <a:rPr lang="en-US" sz="12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keeps track of the dependencies between packages and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platforms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packages are downloaded from remote channels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093" y="5894022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</a:p>
          <a:p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3812" y="6361954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4.79167E-6 -1.05394 " pathEditMode="relative" rAng="0" ptsTypes="AA">
                                      <p:cBhvr>
                                        <p:cTn id="14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 build="p"/>
      <p:bldP spid="5" grpId="0" uiExpand="1" build="p"/>
      <p:bldP spid="12" grpId="0" build="p"/>
      <p:bldP spid="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4300" y="1397408"/>
            <a:ext cx="10330232" cy="5335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4300" y="1679397"/>
            <a:ext cx="8657303" cy="405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64235" y="1544031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create --name env1 </a:t>
            </a:r>
            <a:r>
              <a:rPr lang="mr-IN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bioconda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--version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bash: 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 command not found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source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activate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env1 </a:t>
            </a:r>
          </a:p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endParaRPr lang="en-US" dirty="0" smtClean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nb-NO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nb-NO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v0.11.5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source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deactivate</a:t>
            </a:r>
          </a:p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create --name env2 </a:t>
            </a:r>
            <a:r>
              <a:rPr lang="mr-IN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bioconda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python=3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snakemake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sv-SE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</a:p>
          <a:p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Python 2.7.12 :: Continuum Analytics, Inc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snakemake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--version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-bash: 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snakemake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command not 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found</a:t>
            </a:r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source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activate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env2</a:t>
            </a:r>
          </a:p>
          <a:p>
            <a:r>
              <a:rPr lang="en-US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sv-SE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Python 3.4.3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:: Continuum Analytics, Inc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snakemake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v-SE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3.7.1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export &gt; env2.yaml</a:t>
            </a:r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4235" y="1544031"/>
            <a:ext cx="12875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$(env1) </a:t>
            </a: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$(</a:t>
            </a:r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env1)</a:t>
            </a:r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$(env2)</a:t>
            </a:r>
          </a:p>
          <a:p>
            <a:endParaRPr lang="en-US" dirty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$(env2)</a:t>
            </a:r>
          </a:p>
          <a:p>
            <a:endParaRPr lang="en-US" dirty="0" smtClean="0">
              <a:solidFill>
                <a:srgbClr val="00B0F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$(env2)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5989" y="397330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Environment manager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9659" y="849014"/>
            <a:ext cx="9951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environment: directory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that contains a specific collection of </a:t>
            </a:r>
            <a:r>
              <a:rPr lang="en-US" sz="1400" dirty="0" err="1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packages that you have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installed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Packages are </a:t>
            </a:r>
            <a:r>
              <a:rPr lang="en-US" sz="1400" dirty="0" err="1" smtClean="0">
                <a:latin typeface="Helvetica Light" charset="0"/>
                <a:ea typeface="Helvetica Light" charset="0"/>
                <a:cs typeface="Helvetica Light" charset="0"/>
              </a:rPr>
              <a:t>symlinked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between environments to avoid duplication 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245" y="233180"/>
            <a:ext cx="1742016" cy="3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29" name="Group 28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6990" y="5250429"/>
            <a:ext cx="2565633" cy="1272816"/>
            <a:chOff x="4503533" y="1236830"/>
            <a:chExt cx="2851217" cy="1414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533" y="1236830"/>
              <a:ext cx="2851217" cy="96840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89674" y="2128105"/>
              <a:ext cx="207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Isolating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and exporting environment</a:t>
              </a:r>
              <a:endParaRPr lang="en-US" sz="12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85004" y="647312"/>
            <a:ext cx="5616092" cy="28915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40727" y="4714505"/>
            <a:ext cx="5801096" cy="20366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9054935" y="1193471"/>
            <a:ext cx="2778826" cy="3141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83945" y="1203047"/>
            <a:ext cx="5152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 problem:</a:t>
            </a:r>
          </a:p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As projects grow, it becomes increasingly difficult to keep track of all the parts and how they fit together.</a:t>
            </a:r>
          </a:p>
          <a:p>
            <a:pPr algn="ctr"/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48" y="2545983"/>
            <a:ext cx="1264753" cy="12647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11952" y="3714209"/>
            <a:ext cx="6000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“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is a workflow management system that aims to reduce the complexity of creating workflows by providing a fast and comfortable execution environment, together with a clean and modern specification language in python style.”</a:t>
            </a:r>
          </a:p>
        </p:txBody>
      </p:sp>
    </p:spTree>
    <p:extLst>
      <p:ext uri="{BB962C8B-B14F-4D97-AF65-F5344CB8AC3E}">
        <p14:creationId xmlns:p14="http://schemas.microsoft.com/office/powerpoint/2010/main" val="166371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144" y="844059"/>
            <a:ext cx="40017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u="sng" dirty="0">
                <a:latin typeface="Helvetica Light" charset="0"/>
                <a:ea typeface="Helvetica Light" charset="0"/>
                <a:cs typeface="Helvetica Light" charset="0"/>
              </a:rPr>
              <a:t>“Normal” bottom-up </a:t>
            </a:r>
            <a:r>
              <a:rPr lang="en-US" u="sng" dirty="0" smtClean="0"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endParaRPr lang="en-US" u="sng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44" y="2261419"/>
            <a:ext cx="58305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sample in *.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fastq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do 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id=$(echo ${sample} |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s/.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') 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# Trim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file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echo “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Trimming ${id}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“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seqtk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trimfq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-b 5 -e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10 $sample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&gt; \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${id}.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trimmed.fastq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# Compress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file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echo “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Compressing ${id}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“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-c ${id}.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trimmed.fastq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&gt; \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${id}.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trimmed.fastq.gz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# Remove intermediate files 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${id}.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trimmed.fastq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5772" y="2261419"/>
            <a:ext cx="524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$bash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trim_and_zip.sh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Trimming</a:t>
            </a:r>
            <a:r>
              <a:rPr lang="de-DE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sample: a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de-DE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Compressing</a:t>
            </a:r>
            <a:r>
              <a:rPr lang="de-DE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sample: a                                                                                                                                                                                                              </a:t>
            </a:r>
            <a:r>
              <a:rPr lang="de-DE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Trimming</a:t>
            </a:r>
            <a:r>
              <a:rPr lang="de-DE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sample: b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de-DE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Compressing</a:t>
            </a:r>
            <a:r>
              <a:rPr lang="de-DE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sample: b</a:t>
            </a:r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28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144" y="844059"/>
            <a:ext cx="40017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u="sng" dirty="0" err="1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u="sng" dirty="0">
                <a:latin typeface="Helvetica Light" charset="0"/>
                <a:ea typeface="Helvetica Light" charset="0"/>
                <a:cs typeface="Helvetica Light" charset="0"/>
              </a:rPr>
              <a:t> top-down </a:t>
            </a:r>
            <a:r>
              <a:rPr lang="en-US" u="sng" dirty="0" smtClean="0"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endParaRPr lang="en-US" u="sng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44" y="2261419"/>
            <a:ext cx="618735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trim_fastq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input: "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{prefix}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5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output: temp("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{prefix}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5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trimmed.fastq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shell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       "</a:t>
            </a:r>
            <a:r>
              <a:rPr lang="en-US" sz="15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seqtk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trimfq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-b 5 -e 10 </a:t>
            </a:r>
            <a:r>
              <a:rPr lang="en-US" sz="15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input}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15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en-US" sz="15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input: "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</a:t>
            </a:r>
            <a:r>
              <a:rPr lang="en-US" sz="15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output: "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{prefix}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5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gz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shell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       "</a:t>
            </a:r>
            <a:r>
              <a:rPr lang="en-US" sz="15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-c 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{input}</a:t>
            </a:r>
            <a:r>
              <a:rPr lang="en-US" sz="15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&gt; </a:t>
            </a:r>
            <a:r>
              <a:rPr lang="en-US" sz="15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{output</a:t>
            </a:r>
            <a:r>
              <a:rPr lang="en-US" sz="15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5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7947" y="106581"/>
            <a:ext cx="524059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{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trimmed.fastq.gz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Provided cores: 1                                                                                                                                                                                                          Rules claiming more threads will be scaled down.                                                                                                                                                                           Job counts:                                                                                                                                                                                                                        count   jobs                                                                                                                                                                                                               2      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                             2      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trim_fastq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                       4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trim_fastq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input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output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a.trimmed.fastq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wildcards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prefix=a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 of 4 steps (25%) done                                                                                                                                                                                                    </a:t>
            </a:r>
            <a:endParaRPr lang="en-US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input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a.trimmed.fastq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output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a.trimmed.fastq.gz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wildcards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prefix=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a.trimmed.fastq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Removing temporary output file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a.trimmed.fastq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          2 of 4 steps (50%) done    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trim_fastq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input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output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b.trimmed.fastq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wildcards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prefix=b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 of 4 steps (75%) done    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input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b.trimmed.fastq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output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b.trimmed.fastq.gz</a:t>
            </a:r>
            <a:endParaRPr lang="en-U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wildcards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 prefix=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b.trimmed.fastq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Removing temporary output file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b.trimmed.fastq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          4 of 4 steps (100%) done </a:t>
            </a:r>
            <a:endParaRPr lang="en-US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19544" y="348273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Why all the talk about</a:t>
            </a:r>
          </a:p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eproducible research?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" y="2106286"/>
            <a:ext cx="4318000" cy="1644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6712" y="4080120"/>
            <a:ext cx="3784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i="1" dirty="0" smtClean="0">
                <a:latin typeface="Helvetica Light" charset="0"/>
                <a:ea typeface="Helvetica Light" charset="0"/>
                <a:cs typeface="Helvetica Light" charset="0"/>
              </a:rPr>
              <a:t>Reproducibility project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set out to replicate 100 experiments published in high-impact psychology journals.</a:t>
            </a:r>
          </a:p>
          <a:p>
            <a:pPr>
              <a:spcBef>
                <a:spcPts val="600"/>
              </a:spcBef>
            </a:pPr>
            <a:endParaRPr lang="en-US" sz="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About one-half to two-thirds of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the original findings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could not be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observed in the replication study.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" t="52121" r="35987" b="11169"/>
          <a:stretch/>
        </p:blipFill>
        <p:spPr>
          <a:xfrm>
            <a:off x="5789350" y="1841726"/>
            <a:ext cx="6246680" cy="50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6828" y="733793"/>
            <a:ext cx="89656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os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trim_fastq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input: "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{prefix}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output: temp("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{prefix}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trimmed.fastq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leftTrim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rightTrim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log: "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logs/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trim_fastq.log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version: "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0.1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message: "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Trimming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{input[0]}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shadow: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threads: 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8</a:t>
            </a:r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priority: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90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resources: mem=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64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: "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envs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seqtk.yaml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run: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if (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os.stat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(input[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]).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st_size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&gt; 0):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    shell("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seqtk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trimfq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-t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{threads}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–b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6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params.leftTrim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-e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6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params.rightTrim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 {input} 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{output} 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2&gt;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{log}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else: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         raise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IOError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(input[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]+"</a:t>
            </a:r>
            <a:r>
              <a:rPr lang="en-US" sz="16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is empty.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" y="302235"/>
            <a:ext cx="4283826" cy="5156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72" y="5775722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report.pdf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--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dag |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&gt; 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dag.pdf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854" y="1557024"/>
            <a:ext cx="54951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keeps track of when files were generated and by which rules.</a:t>
            </a:r>
          </a:p>
          <a:p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Here we ask for 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report.pdf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, which is an </a:t>
            </a:r>
            <a:r>
              <a:rPr lang="en-US" sz="2000" dirty="0" err="1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markdown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report generated by the rule 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aggregate_reports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  <a:p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Dotted rule boxes show that 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report.pdf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already exists and that it's newer than its dependencies (recursively).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0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" y="302235"/>
            <a:ext cx="4283825" cy="5156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72" y="5775722"/>
            <a:ext cx="783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-f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normExpr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report.pdf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--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dag |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&gt; 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dag.pdf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854" y="1557024"/>
            <a:ext cx="5495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Forcing a rule (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normExpr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here) to be re-run also leads to re-running all rules which depend on it.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5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3" y="302235"/>
            <a:ext cx="4283825" cy="5156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72" y="5775722"/>
            <a:ext cx="6356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$touch data/raw/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ExpressionData.txt.gz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report.pdf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--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dag |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&gt; 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dag.pdf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854" y="1557024"/>
            <a:ext cx="5495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Here 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detects that a file used in 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normExpr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is newer than downstream files, so it re-runs the necessary rules.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1515" r="11220" b="32525"/>
          <a:stretch/>
        </p:blipFill>
        <p:spPr>
          <a:xfrm>
            <a:off x="180109" y="-3759"/>
            <a:ext cx="7301346" cy="68558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6672" y="4161679"/>
            <a:ext cx="549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Things can get rather complex</a:t>
            </a:r>
            <a:r>
              <a:rPr lang="is-IS" sz="2000" dirty="0" smtClean="0">
                <a:latin typeface="Helvetica Light" charset="0"/>
                <a:ea typeface="Helvetica Light" charset="0"/>
                <a:cs typeface="Helvetica Light" charset="0"/>
              </a:rPr>
              <a:t>...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902047" y="0"/>
            <a:ext cx="1289953" cy="359212"/>
            <a:chOff x="6583732" y="1976594"/>
            <a:chExt cx="1890767" cy="526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732" y="1976594"/>
              <a:ext cx="526520" cy="526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18671" y="1986410"/>
              <a:ext cx="1455828" cy="451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6990" y="5250429"/>
            <a:ext cx="2565633" cy="1272816"/>
            <a:chOff x="4503533" y="1236830"/>
            <a:chExt cx="2851217" cy="1414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533" y="1236830"/>
              <a:ext cx="2851217" cy="96840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89674" y="2128105"/>
              <a:ext cx="207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Isolating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and exporting environment</a:t>
              </a:r>
              <a:endParaRPr lang="en-US" sz="12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06006" y="1163713"/>
            <a:ext cx="5801096" cy="3141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5004" y="647312"/>
            <a:ext cx="2919563" cy="54745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40727" y="4714505"/>
            <a:ext cx="5801096" cy="203661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29" name="Group 28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02596" y="506964"/>
            <a:ext cx="5152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7122" y="291520"/>
            <a:ext cx="6847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Some problems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You have a figure in a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Powerpoint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presentation but forgot what script version and parameters were used to generate it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You realized you should alter a parameter, but this means you have to manually update all affected figures in your report or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presentation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70424" y="3488694"/>
            <a:ext cx="4518754" cy="1134146"/>
            <a:chOff x="3170424" y="2895382"/>
            <a:chExt cx="4518754" cy="11341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392" y="2895382"/>
              <a:ext cx="3167786" cy="11341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424" y="3022252"/>
              <a:ext cx="2101158" cy="880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33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68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93426" y="6629401"/>
            <a:ext cx="2271251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23" y="5978967"/>
            <a:ext cx="2321348" cy="83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742" y="115529"/>
            <a:ext cx="5899355" cy="12708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3319" y="58991"/>
            <a:ext cx="430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1600" u="sng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rmarkdown.rstudio.com</a:t>
            </a:r>
            <a:r>
              <a:rPr lang="en-US" sz="1600" u="sng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73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" y="1114023"/>
            <a:ext cx="6184903" cy="4444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"/>
          <a:stretch/>
        </p:blipFill>
        <p:spPr>
          <a:xfrm>
            <a:off x="6478073" y="0"/>
            <a:ext cx="567005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6086404" y="3177449"/>
            <a:ext cx="567813" cy="383458"/>
          </a:xfrm>
          <a:prstGeom prst="rightArrow">
            <a:avLst>
              <a:gd name="adj1" fmla="val 43220"/>
              <a:gd name="adj2" fmla="val 73729"/>
            </a:avLst>
          </a:prstGeom>
          <a:solidFill>
            <a:srgbClr val="325B7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85207" y="325481"/>
            <a:ext cx="1506794" cy="36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73" y="-14747"/>
            <a:ext cx="1413727" cy="5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330" y="-160020"/>
            <a:ext cx="8837930" cy="7381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942" y="0"/>
            <a:ext cx="2101158" cy="880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4569" y="1302800"/>
            <a:ext cx="3598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In-browser editing for code, with automatic syntax highlighting, indentation, and tab completion/introspection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  <a:p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ability to execute code from the browser, with the results of computations attached to the code which generated them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96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19544" y="348273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Why all the talk about</a:t>
            </a:r>
          </a:p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eproducible research?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84" y="1844765"/>
            <a:ext cx="4094988" cy="347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68" y="1844765"/>
            <a:ext cx="4067935" cy="4190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4253" y="1844765"/>
            <a:ext cx="30829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 recent survey in Nature revealed that irreproducible experiments are a problem across all domains of science</a:t>
            </a:r>
            <a:r>
              <a:rPr lang="en-US" baseline="30000" dirty="0" smtClean="0"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sz="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Medicine is among the most affected research fields. A study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in Nature found that 47 out of 53 medical research papers focused on cancer research were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irreproducible</a:t>
            </a:r>
            <a:r>
              <a:rPr lang="en-US" baseline="30000" dirty="0" smtClean="0"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sz="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Common features were failure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to show all the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data and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inappropriate use of statistical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tests.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518" y="6551623"/>
            <a:ext cx="5751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[1</a:t>
            </a:r>
            <a:r>
              <a:rPr lang="en-US" sz="800" dirty="0"/>
              <a:t>] "1,500 scientists lift the lid on reproducibility". </a:t>
            </a:r>
            <a:r>
              <a:rPr lang="fi-FI" sz="800" dirty="0" err="1" smtClean="0"/>
              <a:t>Nature</a:t>
            </a:r>
            <a:r>
              <a:rPr lang="fi-FI" sz="800" dirty="0" smtClean="0"/>
              <a:t>. 533: </a:t>
            </a:r>
            <a:r>
              <a:rPr lang="fi-FI" sz="800" dirty="0"/>
              <a:t>452–454</a:t>
            </a:r>
            <a:endParaRPr lang="en-US" sz="800" dirty="0" smtClean="0"/>
          </a:p>
          <a:p>
            <a:r>
              <a:rPr lang="en-US" sz="800" dirty="0" smtClean="0"/>
              <a:t>[2] Begley</a:t>
            </a:r>
            <a:r>
              <a:rPr lang="en-US" sz="800" dirty="0"/>
              <a:t>, C. G.; Ellis, L. M. (2012). "Drug development: Raise standards for preclinical cancer research". Nature. 483 (7391): 531–533.</a:t>
            </a:r>
          </a:p>
        </p:txBody>
      </p:sp>
    </p:spTree>
    <p:extLst>
      <p:ext uri="{BB962C8B-B14F-4D97-AF65-F5344CB8AC3E}">
        <p14:creationId xmlns:p14="http://schemas.microsoft.com/office/powerpoint/2010/main" val="13897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29" name="Group 28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6990" y="5250429"/>
            <a:ext cx="2565633" cy="1272816"/>
            <a:chOff x="4503533" y="1236830"/>
            <a:chExt cx="2851217" cy="1414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533" y="1236830"/>
              <a:ext cx="2851217" cy="96840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89674" y="2128105"/>
              <a:ext cx="207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Isolating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and exporting environment</a:t>
              </a:r>
              <a:endParaRPr lang="en-US" sz="12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06006" y="1163713"/>
            <a:ext cx="5801096" cy="3141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5004" y="647312"/>
            <a:ext cx="2919563" cy="54745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363343" y="1394096"/>
            <a:ext cx="2645746" cy="31410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83945" y="1203047"/>
            <a:ext cx="515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 problem:</a:t>
            </a:r>
          </a:p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Results should be possible to reproduce regardless of platform and with minimal effort.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1952" y="3714209"/>
            <a:ext cx="6000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“Docker provides a way to run applications securely isolated in a container, packaged with all its dependencies and libraries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."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02" y="2541953"/>
            <a:ext cx="2565633" cy="8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4027" y="934668"/>
            <a:ext cx="98789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$uname –a</a:t>
            </a:r>
          </a:p>
          <a:p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Darwin dhcp-140-26.vpn.chalmers.se 15.6.0 Darwin Kernel Version 15.6.0: Thu Sep  1 15:01:16 PDT 2016; root:xnu-3248.60.11~2/RELEASE_X86_64 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x86_64</a:t>
            </a:r>
          </a:p>
          <a:p>
            <a:endParaRPr lang="is-I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pull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blang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busybox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-bash</a:t>
            </a:r>
          </a:p>
          <a:p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tag: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latest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latest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Pulling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blang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busybox-bash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a3ed95caeb02: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77c6c00e8b61: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61b90c8094ba: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96b542aa9fae: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91e17655d143: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bdd6cb71a978: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03f992b49be8: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87d62f6078f3: Pull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complete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Digest: sha256:b4675e303209bfdaeb6cad4c0c90ec3ba2cda85a75b5d965daa91bca86d0d77c                                                                 Status: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Downloaded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newer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image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blang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busybox-bash:latest</a:t>
            </a:r>
            <a:endParaRPr lang="de-DE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is-I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blang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busybox-bash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/ #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uname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-a                                                                                                                                    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Linux 9e8be01a6ddb 4.4.20-moby #1 SMP Thu Sep 15 12:10:20 UTC 2016 x86_64 GNU/Linux </a:t>
            </a:r>
            <a:endParaRPr lang="is-I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7" y="0"/>
            <a:ext cx="2123953" cy="7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567" y="2629671"/>
            <a:ext cx="47084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jupyter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/minimal-notebook</a:t>
            </a: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MAINTAINER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"Rasmus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Agren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install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\ 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statsmodels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endParaRPr lang="en-US" sz="16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/</a:t>
            </a:r>
            <a:r>
              <a:rPr lang="en-US" sz="1600" dirty="0" smtClean="0"/>
              <a:t>home</a:t>
            </a:r>
            <a:r>
              <a:rPr lang="en-US" sz="1600" dirty="0"/>
              <a:t>/$NB_USER/work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LC_ALL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SHELL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["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/bin/bash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6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-c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start-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notebook.sh</a:t>
            </a:r>
            <a:endParaRPr lang="is-I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567" y="2057139"/>
            <a:ext cx="1445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Dockerfile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107027" y="789371"/>
            <a:ext cx="69579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$docker build -t "my_user/my_jupyter_nb" .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Sending build context to Docker daemon 22.53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kB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Step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1/7 : FROM </a:t>
            </a:r>
            <a:r>
              <a:rPr 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jupyter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/minimal-notebook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---&gt;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14e926bc76a2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Step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2/7 : MAINTAINER "Rasmus 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Agren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endParaRPr 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---&gt;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Running in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6bb2a51d6d1f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---&gt;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0a4dcf315fe7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Removing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intermediate container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6bb2a51d6d1f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Step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3/7 : RUN 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statsmodels</a:t>
            </a:r>
            <a:endParaRPr lang="en-US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endParaRPr lang="en-U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my_user/my_jupyter_nb</a:t>
            </a:r>
          </a:p>
          <a:p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 push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refers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a 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repository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docker.io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docker_conda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 </a:t>
            </a:r>
            <a:endParaRPr lang="de-DE" sz="16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029a889e84b1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de-DE" sz="16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Pushing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[=&gt;        ] </a:t>
            </a:r>
            <a:r>
              <a:rPr lang="de-DE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1.109 MB/930.4 </a:t>
            </a:r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MB</a:t>
            </a:r>
          </a:p>
          <a:p>
            <a:r>
              <a:rPr lang="de-DE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is-I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 -it --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-p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8888:8888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my_user/my_jupyter_nb</a:t>
            </a:r>
            <a:endParaRPr lang="is-I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Copy/paste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this URL into your browser when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you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connect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 the first </a:t>
            </a:r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time, to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login with a token:        </a:t>
            </a:r>
            <a:r>
              <a:rPr lang="en-US" sz="1600" u="sng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http://localhost:8888/?</a:t>
            </a:r>
            <a:r>
              <a:rPr lang="en-US" sz="1600" u="sng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token=fcf25d2898dbc584a11a627f24232dc5432264046ff56eaa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7" y="0"/>
            <a:ext cx="2123953" cy="7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7836" y="1300029"/>
            <a:ext cx="5152913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Good</a:t>
            </a:r>
          </a:p>
          <a:p>
            <a:endParaRPr lang="en-US" b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 great solution to the problem of dependency hell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Allows for seamlessly moving workflows across different platforms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Relatively easy to work with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Very well suited for cloud computing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The data can be packaged together with the code and environment needed to generate the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results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4236" y="1300029"/>
            <a:ext cx="515291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Bad</a:t>
            </a:r>
          </a:p>
          <a:p>
            <a:endParaRPr lang="en-US" b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Relies in part on the Linux kernel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Requires root access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Security issues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Has to run in VM on Windows/OS X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Quite a lot of overhead, both computationally and workwise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Made for software development, can be cumbersome when doing explorative data analysis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Docker images are rather large (&gt;1 GB)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7" y="0"/>
            <a:ext cx="2123953" cy="7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3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91514" y="2792505"/>
            <a:ext cx="487656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This all boils down to</a:t>
            </a:r>
            <a:r>
              <a:rPr lang="is-IS" sz="28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20" y="3114711"/>
            <a:ext cx="1289039" cy="53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2" y="3920410"/>
            <a:ext cx="1742016" cy="361022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517857" y="1626631"/>
            <a:ext cx="2649236" cy="1436340"/>
            <a:chOff x="6517857" y="1626631"/>
            <a:chExt cx="2649236" cy="1436340"/>
          </a:xfrm>
        </p:grpSpPr>
        <p:grpSp>
          <p:nvGrpSpPr>
            <p:cNvPr id="24" name="Group 23"/>
            <p:cNvGrpSpPr/>
            <p:nvPr/>
          </p:nvGrpSpPr>
          <p:grpSpPr>
            <a:xfrm>
              <a:off x="6791589" y="1626631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857" y="2231871"/>
              <a:ext cx="2321348" cy="8311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49" y="4372388"/>
            <a:ext cx="2565633" cy="87140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62033" y="2964574"/>
            <a:ext cx="3200098" cy="3200098"/>
          </a:xfrm>
          <a:prstGeom prst="ellipse">
            <a:avLst/>
          </a:prstGeom>
          <a:solidFill>
            <a:srgbClr val="41C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966400" y="3468941"/>
            <a:ext cx="2191365" cy="2191365"/>
          </a:xfrm>
          <a:prstGeom prst="ellipse">
            <a:avLst/>
          </a:prstGeom>
          <a:solidFill>
            <a:srgbClr val="1DAC1A"/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361535" y="3864076"/>
            <a:ext cx="1401096" cy="140109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8815826">
            <a:off x="9645441" y="4147982"/>
            <a:ext cx="833284" cy="8332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e 28"/>
          <p:cNvSpPr/>
          <p:nvPr/>
        </p:nvSpPr>
        <p:spPr>
          <a:xfrm rot="18815826" flipH="1">
            <a:off x="9645441" y="4147981"/>
            <a:ext cx="833284" cy="833284"/>
          </a:xfrm>
          <a:prstGeom prst="pie">
            <a:avLst>
              <a:gd name="adj1" fmla="val 5368171"/>
              <a:gd name="adj2" fmla="val 1620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36147" y="2157554"/>
            <a:ext cx="1087496" cy="2009228"/>
          </a:xfrm>
          <a:prstGeom prst="line">
            <a:avLst/>
          </a:prstGeom>
          <a:ln w="127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79250" y="2710954"/>
            <a:ext cx="1713793" cy="169041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80292" y="3442707"/>
            <a:ext cx="2102977" cy="1016066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4831" y="4166782"/>
            <a:ext cx="2085486" cy="401640"/>
          </a:xfrm>
          <a:prstGeom prst="line">
            <a:avLst/>
          </a:prstGeom>
          <a:ln w="12700">
            <a:solidFill>
              <a:srgbClr val="00B05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05549" y="293518"/>
            <a:ext cx="698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The onion model </a:t>
            </a:r>
            <a:r>
              <a:rPr lang="en-US" sz="2400" smtClean="0">
                <a:latin typeface="Helvetica Light" charset="0"/>
                <a:ea typeface="Helvetica Light" charset="0"/>
                <a:cs typeface="Helvetica Light" charset="0"/>
              </a:rPr>
              <a:t>of reproducible research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96336" y="1626631"/>
            <a:ext cx="5771730" cy="1234554"/>
            <a:chOff x="696336" y="1626631"/>
            <a:chExt cx="5771730" cy="1234554"/>
          </a:xfrm>
        </p:grpSpPr>
        <p:sp>
          <p:nvSpPr>
            <p:cNvPr id="47" name="TextBox 46"/>
            <p:cNvSpPr txBox="1"/>
            <p:nvPr/>
          </p:nvSpPr>
          <p:spPr>
            <a:xfrm>
              <a:off x="696336" y="2408543"/>
              <a:ext cx="552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Helvetica Light" charset="0"/>
                  <a:ea typeface="Helvetica Light" charset="0"/>
                  <a:cs typeface="Helvetica Light" charset="0"/>
                </a:rPr>
                <a:t>Minimal: </a:t>
              </a:r>
              <a:r>
                <a:rPr lang="en-US" dirty="0" smtClean="0">
                  <a:solidFill>
                    <a:srgbClr val="6C7C92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scripts for reproducible results</a:t>
              </a:r>
            </a:p>
          </p:txBody>
        </p:sp>
        <p:sp>
          <p:nvSpPr>
            <p:cNvPr id="48" name="Left Brace 47"/>
            <p:cNvSpPr/>
            <p:nvPr/>
          </p:nvSpPr>
          <p:spPr>
            <a:xfrm>
              <a:off x="6260693" y="1626631"/>
              <a:ext cx="207373" cy="1234554"/>
            </a:xfrm>
            <a:prstGeom prst="leftBrace">
              <a:avLst>
                <a:gd name="adj1" fmla="val 96471"/>
                <a:gd name="adj2" fmla="val 7687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1648" y="3134473"/>
            <a:ext cx="552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Good: </a:t>
            </a:r>
            <a:r>
              <a:rPr 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versioned and structured repository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-36740" y="3865539"/>
            <a:ext cx="495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Better: </a:t>
            </a:r>
            <a:r>
              <a:rPr lang="en-US" dirty="0" smtClean="0">
                <a:solidFill>
                  <a:srgbClr val="1DAC1A"/>
                </a:solidFill>
                <a:latin typeface="Helvetica Light" charset="0"/>
                <a:ea typeface="Helvetica Light" charset="0"/>
                <a:cs typeface="Helvetica Light" charset="0"/>
              </a:rPr>
              <a:t>ambition to organize dependencies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417" y="4548939"/>
            <a:ext cx="274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Best: </a:t>
            </a:r>
            <a:r>
              <a:rPr lang="en-US" dirty="0" smtClean="0">
                <a:solidFill>
                  <a:srgbClr val="41C9E9"/>
                </a:solidFill>
                <a:latin typeface="Helvetica Light" charset="0"/>
                <a:ea typeface="Helvetica Light" charset="0"/>
                <a:cs typeface="Helvetica Light" charset="0"/>
              </a:rPr>
              <a:t>export everything!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700336" y="4807879"/>
            <a:ext cx="2803314" cy="99590"/>
          </a:xfrm>
          <a:prstGeom prst="line">
            <a:avLst/>
          </a:prstGeom>
          <a:ln w="12700">
            <a:solidFill>
              <a:srgbClr val="41C9E9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48" y="58124"/>
            <a:ext cx="1987059" cy="14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519544" y="348285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algn="ctr"/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alternatives</a:t>
            </a:r>
            <a:r>
              <a:rPr 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en-US" sz="3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8244" y="1501758"/>
          <a:ext cx="11688770" cy="5151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75698"/>
                <a:gridCol w="2499810"/>
                <a:gridCol w="2337754"/>
                <a:gridCol w="2337754"/>
                <a:gridCol w="2337754"/>
              </a:tblGrid>
              <a:tr h="4434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Version 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Environment /</a:t>
                      </a:r>
                      <a:r>
                        <a:rPr lang="en-US" sz="1400" baseline="0" dirty="0" smtClean="0"/>
                        <a:t> package managers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Workflow</a:t>
                      </a:r>
                      <a:r>
                        <a:rPr lang="en-US" sz="1400" baseline="0" dirty="0" smtClean="0"/>
                        <a:t> managers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Literate</a:t>
                      </a:r>
                      <a:r>
                        <a:rPr lang="en-US" sz="1400" baseline="0" dirty="0" smtClean="0"/>
                        <a:t> programming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Containerization / virtualization</a:t>
                      </a:r>
                      <a:endParaRPr lang="en-US" sz="1400" dirty="0"/>
                    </a:p>
                  </a:txBody>
                  <a:tcPr/>
                </a:tc>
              </a:tr>
              <a:tr h="1158240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Git</a:t>
                      </a:r>
                      <a:r>
                        <a:rPr lang="en-US" sz="1400" dirty="0" smtClean="0"/>
                        <a:t> – Widely used</a:t>
                      </a:r>
                      <a:r>
                        <a:rPr lang="en-US" sz="1400" baseline="0" dirty="0" smtClean="0"/>
                        <a:t> and a lot of tools available + GitHub.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Conda</a:t>
                      </a:r>
                      <a:r>
                        <a:rPr lang="en-US" sz="1400" dirty="0" smtClean="0"/>
                        <a:t> – General</a:t>
                      </a:r>
                      <a:r>
                        <a:rPr lang="en-US" sz="1400" baseline="0" dirty="0" smtClean="0"/>
                        <a:t> purpose environment and package manager. Community-hosted collections of tools at </a:t>
                      </a:r>
                      <a:r>
                        <a:rPr lang="en-US" sz="1400" baseline="0" dirty="0" err="1" smtClean="0"/>
                        <a:t>bioconda</a:t>
                      </a:r>
                      <a:r>
                        <a:rPr lang="en-US" sz="1400" baseline="0" dirty="0" smtClean="0"/>
                        <a:t> or </a:t>
                      </a:r>
                      <a:r>
                        <a:rPr lang="en-US" sz="1400" baseline="0" dirty="0" err="1" smtClean="0"/>
                        <a:t>conda</a:t>
                      </a:r>
                      <a:r>
                        <a:rPr lang="en-US" sz="1400" baseline="0" dirty="0" smtClean="0"/>
                        <a:t>-forge.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Snakemake</a:t>
                      </a:r>
                      <a:r>
                        <a:rPr lang="en-US" sz="1400" dirty="0" smtClean="0"/>
                        <a:t> – Based</a:t>
                      </a:r>
                      <a:r>
                        <a:rPr lang="en-US" sz="1400" baseline="0" dirty="0" smtClean="0"/>
                        <a:t> on Python, easily understandable format, relies on file names.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Jupyter</a:t>
                      </a:r>
                      <a:r>
                        <a:rPr lang="en-US" sz="1400" dirty="0" smtClean="0"/>
                        <a:t> – </a:t>
                      </a:r>
                      <a:r>
                        <a:rPr lang="en-US" sz="1400" baseline="0" dirty="0" smtClean="0"/>
                        <a:t>Create and share notebooks in a variety of languages and formats by using a web browser.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Docker</a:t>
                      </a:r>
                      <a:r>
                        <a:rPr lang="en-US" sz="1400" dirty="0" smtClean="0"/>
                        <a:t> – </a:t>
                      </a:r>
                      <a:r>
                        <a:rPr lang="en-US" sz="1400" baseline="0" dirty="0" smtClean="0"/>
                        <a:t>Used for packaging and isolating applications in containers. </a:t>
                      </a:r>
                      <a:r>
                        <a:rPr lang="en-US" sz="1400" baseline="0" dirty="0" err="1" smtClean="0"/>
                        <a:t>Dockerhub</a:t>
                      </a:r>
                      <a:r>
                        <a:rPr lang="en-US" sz="1400" baseline="0" dirty="0" smtClean="0"/>
                        <a:t> allows for convenient sharing. Requires root access.</a:t>
                      </a:r>
                      <a:endParaRPr lang="en-US" sz="1400" dirty="0"/>
                    </a:p>
                  </a:txBody>
                  <a:tcPr/>
                </a:tc>
              </a:tr>
              <a:tr h="11582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Mercurial</a:t>
                      </a:r>
                      <a:r>
                        <a:rPr lang="en-US" sz="1400" dirty="0" smtClean="0"/>
                        <a:t> – Distributed model just like </a:t>
                      </a:r>
                      <a:r>
                        <a:rPr lang="en-US" sz="1400" dirty="0" err="1" smtClean="0"/>
                        <a:t>Git</a:t>
                      </a:r>
                      <a:r>
                        <a:rPr lang="en-US" sz="1400" dirty="0" smtClean="0"/>
                        <a:t>, close to </a:t>
                      </a:r>
                      <a:r>
                        <a:rPr lang="en-US" sz="1400" dirty="0" err="1" smtClean="0"/>
                        <a:t>sourceforge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Pip</a:t>
                      </a:r>
                      <a:r>
                        <a:rPr lang="en-US" sz="1400" dirty="0" smtClean="0"/>
                        <a:t> – Package</a:t>
                      </a:r>
                      <a:r>
                        <a:rPr lang="en-US" sz="1400" baseline="0" dirty="0" smtClean="0"/>
                        <a:t> manager for Python, has a large repository at </a:t>
                      </a:r>
                      <a:r>
                        <a:rPr lang="en-US" sz="1400" baseline="0" dirty="0" err="1" smtClean="0"/>
                        <a:t>pypi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Nextflow</a:t>
                      </a:r>
                      <a:r>
                        <a:rPr lang="en-US" sz="1400" dirty="0" smtClean="0"/>
                        <a:t> – Based</a:t>
                      </a:r>
                      <a:r>
                        <a:rPr lang="en-US" sz="1400" baseline="0" dirty="0" smtClean="0"/>
                        <a:t> on Groovy, uses data pipes rather than file names to construct the workflow.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Rmarkdown</a:t>
                      </a:r>
                      <a:r>
                        <a:rPr lang="en-US" sz="1400" dirty="0" smtClean="0"/>
                        <a:t> –</a:t>
                      </a:r>
                      <a:r>
                        <a:rPr lang="en-US" sz="1400" baseline="0" dirty="0" smtClean="0"/>
                        <a:t> Developed by </a:t>
                      </a:r>
                      <a:r>
                        <a:rPr lang="en-US" sz="1400" baseline="0" dirty="0" err="1" smtClean="0"/>
                        <a:t>Rstudio</a:t>
                      </a:r>
                      <a:r>
                        <a:rPr lang="en-US" sz="1400" baseline="0" dirty="0" smtClean="0"/>
                        <a:t>, focuses on generating high-quality documents.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Singularity</a:t>
                      </a:r>
                      <a:r>
                        <a:rPr lang="en-US" sz="1400" dirty="0" smtClean="0"/>
                        <a:t> – Simpler</a:t>
                      </a:r>
                      <a:r>
                        <a:rPr lang="en-US" sz="1400" baseline="0" dirty="0" smtClean="0"/>
                        <a:t> Docker alternative geared towards high performance computing. Does not require root.</a:t>
                      </a:r>
                      <a:endParaRPr lang="en-US" sz="1400" dirty="0"/>
                    </a:p>
                  </a:txBody>
                  <a:tcPr/>
                </a:tc>
              </a:tr>
              <a:tr h="11582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Subversion</a:t>
                      </a:r>
                      <a:r>
                        <a:rPr lang="en-US" sz="1400" dirty="0" smtClean="0"/>
                        <a:t> – Centralized model unlike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git</a:t>
                      </a:r>
                      <a:r>
                        <a:rPr lang="en-US" sz="1400" baseline="0" dirty="0" smtClean="0"/>
                        <a:t>/mercurial; no local repository on your computer and somewhat easier to use.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Apt/yum/brew</a:t>
                      </a:r>
                      <a:r>
                        <a:rPr lang="en-US" sz="1400" dirty="0" smtClean="0"/>
                        <a:t> – Native package managers</a:t>
                      </a:r>
                      <a:r>
                        <a:rPr lang="en-US" sz="1400" baseline="0" dirty="0" smtClean="0"/>
                        <a:t> for different OS. Integrated in OS and might deal with e.g. update notifications better.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Make</a:t>
                      </a:r>
                      <a:r>
                        <a:rPr lang="en-US" sz="1400" dirty="0" smtClean="0"/>
                        <a:t> – Used in software development and has</a:t>
                      </a:r>
                      <a:r>
                        <a:rPr lang="en-US" sz="1400" baseline="0" dirty="0" smtClean="0"/>
                        <a:t> been around since the 70s. Flexible but notoriously obscure syntax.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Zeppelin</a:t>
                      </a:r>
                      <a:r>
                        <a:rPr lang="en-US" sz="1400" dirty="0" smtClean="0"/>
                        <a:t> – Developed by </a:t>
                      </a:r>
                      <a:r>
                        <a:rPr lang="en-US" sz="1400" baseline="0" dirty="0" smtClean="0"/>
                        <a:t>Apache. Closely integrated with Spark for distributed computing and Big Data applications.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Shifter</a:t>
                      </a:r>
                      <a:r>
                        <a:rPr lang="en-US" sz="1400" dirty="0" smtClean="0"/>
                        <a:t> – Similar ambition as Singularity,</a:t>
                      </a:r>
                      <a:r>
                        <a:rPr lang="en-US" sz="1400" baseline="0" dirty="0" smtClean="0"/>
                        <a:t> but less focus on mobility and more on resource management.</a:t>
                      </a:r>
                      <a:endParaRPr lang="en-US" sz="1400" dirty="0"/>
                    </a:p>
                  </a:txBody>
                  <a:tcPr/>
                </a:tc>
              </a:tr>
              <a:tr h="11582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Virtualenv</a:t>
                      </a:r>
                      <a:r>
                        <a:rPr lang="en-US" sz="1400" baseline="0" dirty="0" smtClean="0"/>
                        <a:t> – Environment manager used to set up semi-isolated python environments.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Galaxy</a:t>
                      </a:r>
                      <a:r>
                        <a:rPr lang="en-US" sz="1400" dirty="0" smtClean="0"/>
                        <a:t> -  attempts to</a:t>
                      </a:r>
                      <a:r>
                        <a:rPr lang="en-US" sz="1400" baseline="0" dirty="0" smtClean="0"/>
                        <a:t> make </a:t>
                      </a:r>
                      <a:r>
                        <a:rPr lang="en-US" sz="1400" dirty="0" smtClean="0"/>
                        <a:t>computational biology accessible to researchers without programming experience by using a GUI.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Beaker</a:t>
                      </a:r>
                      <a:r>
                        <a:rPr lang="en-US" sz="1400" dirty="0" smtClean="0"/>
                        <a:t> – Newcomer based</a:t>
                      </a:r>
                      <a:r>
                        <a:rPr lang="en-US" sz="1400" baseline="0" dirty="0" smtClean="0"/>
                        <a:t> on </a:t>
                      </a:r>
                      <a:r>
                        <a:rPr lang="en-US" sz="1400" baseline="0" dirty="0" err="1" smtClean="0"/>
                        <a:t>Ipython</a:t>
                      </a:r>
                      <a:r>
                        <a:rPr lang="en-US" sz="1400" baseline="0" dirty="0" smtClean="0"/>
                        <a:t>, just as </a:t>
                      </a:r>
                      <a:r>
                        <a:rPr lang="en-US" sz="1400" baseline="0" dirty="0" err="1" smtClean="0"/>
                        <a:t>Jupyter</a:t>
                      </a:r>
                      <a:r>
                        <a:rPr lang="en-US" sz="1400" baseline="0" dirty="0" smtClean="0"/>
                        <a:t>. Has a focus on integrating multiple languages in the same notebook.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VirtualBox</a:t>
                      </a:r>
                      <a:r>
                        <a:rPr lang="en-US" sz="1400" b="1" dirty="0" smtClean="0"/>
                        <a:t>/VMWare</a:t>
                      </a:r>
                      <a:r>
                        <a:rPr lang="en-US" sz="1400" baseline="0" dirty="0" smtClean="0"/>
                        <a:t> – Virtualization rather than containerization. Less lightweight, but no reliance on host kernel.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8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1288" y="2329367"/>
            <a:ext cx="967839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sv-SE" sz="2800" dirty="0" smtClean="0">
                <a:latin typeface="Helvetica Light" charset="0"/>
                <a:ea typeface="Helvetica Light" charset="0"/>
                <a:cs typeface="Helvetica Light" charset="0"/>
              </a:rPr>
              <a:t>A minimal </a:t>
            </a:r>
            <a:r>
              <a:rPr lang="sv-SE" sz="2800" dirty="0" err="1" smtClean="0">
                <a:latin typeface="Helvetica Light" charset="0"/>
                <a:ea typeface="Helvetica Light" charset="0"/>
                <a:cs typeface="Helvetica Light" charset="0"/>
              </a:rPr>
              <a:t>working</a:t>
            </a:r>
            <a:r>
              <a:rPr lang="sv-SE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sv-SE" sz="2800" dirty="0" err="1" smtClean="0">
                <a:latin typeface="Helvetica Light" charset="0"/>
                <a:ea typeface="Helvetica Light" charset="0"/>
                <a:cs typeface="Helvetica Light" charset="0"/>
              </a:rPr>
              <a:t>example</a:t>
            </a:r>
            <a:r>
              <a:rPr lang="is-IS" sz="28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</a:p>
          <a:p>
            <a:pPr algn="ctr"/>
            <a:endParaRPr lang="is-I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is-IS" sz="2000" dirty="0" smtClean="0">
                <a:latin typeface="Helvetica Light" charset="0"/>
                <a:ea typeface="Helvetica Light" charset="0"/>
                <a:cs typeface="Helvetica Light" charset="0"/>
              </a:rPr>
              <a:t>...unless you mess up cut and pasting. If so, it might be more convenient to just</a:t>
            </a:r>
          </a:p>
          <a:p>
            <a:pPr algn="ctr"/>
            <a:r>
              <a:rPr lang="is-IS" sz="2000" dirty="0" smtClean="0">
                <a:latin typeface="Helvetica Light" charset="0"/>
                <a:ea typeface="Helvetica Light" charset="0"/>
                <a:cs typeface="Helvetica Light" charset="0"/>
              </a:rPr>
              <a:t>"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git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clone https://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bitbucket.org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scilifelab-lts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reproducible_research_example.git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"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91" y="6178376"/>
            <a:ext cx="1066044" cy="3620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48831" y="4046721"/>
            <a:ext cx="1033755" cy="289946"/>
            <a:chOff x="6937090" y="2500966"/>
            <a:chExt cx="2408532" cy="675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090" y="2500966"/>
              <a:ext cx="675540" cy="6755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413976" y="2531245"/>
              <a:ext cx="1931646" cy="609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Snakemake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23" y="3342663"/>
            <a:ext cx="553263" cy="2310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45" y="3795540"/>
            <a:ext cx="553263" cy="2310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44" y="4915478"/>
            <a:ext cx="747684" cy="1549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44" y="4525858"/>
            <a:ext cx="553263" cy="23103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631198" y="2749678"/>
            <a:ext cx="1151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 err="1" smtClean="0">
                <a:latin typeface="Helvetica Light" charset="0"/>
                <a:ea typeface="Helvetica Light" charset="0"/>
                <a:cs typeface="Helvetica Light" charset="0"/>
              </a:rPr>
              <a:t>Requires</a:t>
            </a:r>
            <a:r>
              <a:rPr lang="sv-SE" sz="12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sv-SE" sz="1200" dirty="0" err="1" smtClean="0">
                <a:latin typeface="Helvetica Light" charset="0"/>
                <a:ea typeface="Helvetica Light" charset="0"/>
                <a:cs typeface="Helvetica Light" charset="0"/>
              </a:rPr>
              <a:t>user</a:t>
            </a:r>
            <a:r>
              <a:rPr lang="sv-SE" sz="1200" dirty="0" smtClean="0">
                <a:latin typeface="Helvetica Light" charset="0"/>
                <a:ea typeface="Helvetica Light" charset="0"/>
                <a:cs typeface="Helvetica Light" charset="0"/>
              </a:rPr>
              <a:t> to </a:t>
            </a:r>
            <a:r>
              <a:rPr lang="sv-SE" sz="1200" dirty="0" err="1" smtClean="0">
                <a:latin typeface="Helvetica Light" charset="0"/>
                <a:ea typeface="Helvetica Light" charset="0"/>
                <a:cs typeface="Helvetica Light" charset="0"/>
              </a:rPr>
              <a:t>have</a:t>
            </a:r>
            <a:r>
              <a:rPr lang="sv-SE" sz="12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endParaRPr lang="en-US" sz="1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0735112" y="3719322"/>
            <a:ext cx="816741" cy="0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735112" y="4367241"/>
            <a:ext cx="816741" cy="0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735112" y="6034925"/>
            <a:ext cx="816741" cy="0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91" y="5624555"/>
            <a:ext cx="1066044" cy="36207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0735112" y="5240651"/>
            <a:ext cx="816741" cy="0"/>
          </a:xfrm>
          <a:prstGeom prst="lin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04" y="5338267"/>
            <a:ext cx="553263" cy="231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27" y="-124382"/>
            <a:ext cx="10863118" cy="74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1341" y="-1316501"/>
            <a:ext cx="5737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Exempel</a:t>
            </a:r>
            <a:r>
              <a:rPr lang="en-US" dirty="0" smtClean="0"/>
              <a:t>, bra vs </a:t>
            </a:r>
            <a:r>
              <a:rPr lang="en-US" dirty="0" err="1" smtClean="0"/>
              <a:t>dåligt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Finns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artikel</a:t>
            </a:r>
            <a:r>
              <a:rPr lang="en-US" dirty="0" smtClean="0"/>
              <a:t> om </a:t>
            </a:r>
            <a:r>
              <a:rPr lang="en-US" dirty="0" err="1" smtClean="0"/>
              <a:t>icke-reproducerbarhet</a:t>
            </a:r>
            <a:r>
              <a:rPr lang="en-US" dirty="0" smtClean="0"/>
              <a:t> I </a:t>
            </a:r>
            <a:r>
              <a:rPr lang="en-US" dirty="0" err="1" smtClean="0"/>
              <a:t>bioinformatik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38921" y="5665553"/>
            <a:ext cx="8544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u="sng" dirty="0" smtClean="0">
                <a:latin typeface="Helvetica Light" charset="0"/>
                <a:ea typeface="Helvetica Light" charset="0"/>
                <a:cs typeface="Helvetica Light" charset="0"/>
              </a:rPr>
              <a:t>Summary </a:t>
            </a:r>
            <a:r>
              <a:rPr lang="en-US" sz="1000" u="sng" dirty="0">
                <a:latin typeface="Helvetica Light" charset="0"/>
                <a:ea typeface="Helvetica Light" charset="0"/>
                <a:cs typeface="Helvetica Light" charset="0"/>
              </a:rPr>
              <a:t>of the efforts to replicate the published analyses</a:t>
            </a:r>
            <a:r>
              <a:rPr lang="en-US" sz="1000" u="sng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  <a:p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Adopted from: Ioannidis 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et al. Repeatability of published microarray gene expression 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analyses.</a:t>
            </a:r>
          </a:p>
          <a:p>
            <a:r>
              <a:rPr lang="en-US" sz="1000" i="1" dirty="0" smtClean="0">
                <a:latin typeface="Helvetica Light" charset="0"/>
                <a:ea typeface="Helvetica Light" charset="0"/>
                <a:cs typeface="Helvetica Light" charset="0"/>
              </a:rPr>
              <a:t>Nature </a:t>
            </a:r>
            <a:r>
              <a:rPr lang="en-US" sz="1000" i="1" dirty="0">
                <a:latin typeface="Helvetica Light" charset="0"/>
                <a:ea typeface="Helvetica Light" charset="0"/>
                <a:cs typeface="Helvetica Light" charset="0"/>
              </a:rPr>
              <a:t>Genetics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 </a:t>
            </a:r>
            <a:r>
              <a:rPr lang="en-US" sz="1000" b="1" dirty="0">
                <a:latin typeface="Helvetica Light" charset="0"/>
                <a:ea typeface="Helvetica Light" charset="0"/>
                <a:cs typeface="Helvetica Light" charset="0"/>
              </a:rPr>
              <a:t>41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 (2009) 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doi:10.1038/ng.295</a:t>
            </a:r>
            <a:endParaRPr lang="en-US" sz="1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955385" y="2433031"/>
            <a:ext cx="7764782" cy="2947695"/>
            <a:chOff x="1156895" y="1823360"/>
            <a:chExt cx="9796406" cy="3718947"/>
          </a:xfrm>
        </p:grpSpPr>
        <p:sp>
          <p:nvSpPr>
            <p:cNvPr id="6" name="Pie 5"/>
            <p:cNvSpPr/>
            <p:nvPr/>
          </p:nvSpPr>
          <p:spPr>
            <a:xfrm flipH="1">
              <a:off x="3628155" y="2359116"/>
              <a:ext cx="2739034" cy="2739034"/>
            </a:xfrm>
            <a:prstGeom prst="pie">
              <a:avLst>
                <a:gd name="adj1" fmla="val 4741498"/>
                <a:gd name="adj2" fmla="val 16809790"/>
              </a:avLst>
            </a:prstGeom>
            <a:solidFill>
              <a:srgbClr val="D54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Pie 6"/>
            <p:cNvSpPr/>
            <p:nvPr/>
          </p:nvSpPr>
          <p:spPr>
            <a:xfrm rot="11398036" flipH="1">
              <a:off x="3536250" y="2362550"/>
              <a:ext cx="2633782" cy="2674414"/>
            </a:xfrm>
            <a:prstGeom prst="pie">
              <a:avLst>
                <a:gd name="adj1" fmla="val 6605399"/>
                <a:gd name="adj2" fmla="val 893934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Pie 7"/>
            <p:cNvSpPr/>
            <p:nvPr/>
          </p:nvSpPr>
          <p:spPr>
            <a:xfrm rot="11618151" flipH="1">
              <a:off x="3518018" y="2369362"/>
              <a:ext cx="2606061" cy="2662613"/>
            </a:xfrm>
            <a:prstGeom prst="pie">
              <a:avLst>
                <a:gd name="adj1" fmla="val 9206437"/>
                <a:gd name="adj2" fmla="val 1027159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Pie 8"/>
            <p:cNvSpPr/>
            <p:nvPr/>
          </p:nvSpPr>
          <p:spPr>
            <a:xfrm rot="11615713" flipH="1">
              <a:off x="3493948" y="2377004"/>
              <a:ext cx="2691818" cy="2712767"/>
            </a:xfrm>
            <a:prstGeom prst="pie">
              <a:avLst>
                <a:gd name="adj1" fmla="val 10307428"/>
                <a:gd name="adj2" fmla="val 15029018"/>
              </a:avLst>
            </a:prstGeom>
            <a:solidFill>
              <a:srgbClr val="F8E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Pie 9"/>
            <p:cNvSpPr/>
            <p:nvPr/>
          </p:nvSpPr>
          <p:spPr>
            <a:xfrm rot="11552417" flipH="1">
              <a:off x="3537261" y="2384581"/>
              <a:ext cx="2647978" cy="2713443"/>
            </a:xfrm>
            <a:prstGeom prst="pie">
              <a:avLst>
                <a:gd name="adj1" fmla="val 15012057"/>
                <a:gd name="adj2" fmla="val 16256727"/>
              </a:avLst>
            </a:prstGeom>
            <a:solidFill>
              <a:srgbClr val="F4B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" name="Pie 10"/>
            <p:cNvSpPr/>
            <p:nvPr/>
          </p:nvSpPr>
          <p:spPr>
            <a:xfrm flipH="1">
              <a:off x="6858273" y="2705956"/>
              <a:ext cx="2045354" cy="2045354"/>
            </a:xfrm>
            <a:prstGeom prst="pie">
              <a:avLst>
                <a:gd name="adj1" fmla="val 15750527"/>
                <a:gd name="adj2" fmla="val 4791207"/>
              </a:avLst>
            </a:prstGeom>
            <a:solidFill>
              <a:srgbClr val="F89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Pie 11"/>
            <p:cNvSpPr/>
            <p:nvPr/>
          </p:nvSpPr>
          <p:spPr>
            <a:xfrm flipH="1">
              <a:off x="6875871" y="2703570"/>
              <a:ext cx="2045354" cy="2045354"/>
            </a:xfrm>
            <a:prstGeom prst="pie">
              <a:avLst>
                <a:gd name="adj1" fmla="val 13524087"/>
                <a:gd name="adj2" fmla="val 15757844"/>
              </a:avLst>
            </a:prstGeom>
            <a:solidFill>
              <a:srgbClr val="D56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flipH="1">
              <a:off x="6883994" y="2715530"/>
              <a:ext cx="2045354" cy="2045354"/>
            </a:xfrm>
            <a:prstGeom prst="pie">
              <a:avLst>
                <a:gd name="adj1" fmla="val 8931133"/>
                <a:gd name="adj2" fmla="val 135086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" name="Pie 13"/>
            <p:cNvSpPr/>
            <p:nvPr/>
          </p:nvSpPr>
          <p:spPr>
            <a:xfrm flipH="1">
              <a:off x="6867675" y="2726976"/>
              <a:ext cx="2045354" cy="2045354"/>
            </a:xfrm>
            <a:prstGeom prst="pie">
              <a:avLst>
                <a:gd name="adj1" fmla="val 4827153"/>
                <a:gd name="adj2" fmla="val 8945393"/>
              </a:avLst>
            </a:prstGeom>
            <a:solidFill>
              <a:srgbClr val="E33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stCxn id="6" idx="3"/>
              <a:endCxn id="11" idx="3"/>
            </p:cNvCxnSpPr>
            <p:nvPr/>
          </p:nvCxnSpPr>
          <p:spPr>
            <a:xfrm>
              <a:off x="4997672" y="2359116"/>
              <a:ext cx="2883278" cy="346840"/>
            </a:xfrm>
            <a:prstGeom prst="line">
              <a:avLst/>
            </a:prstGeom>
            <a:ln>
              <a:solidFill>
                <a:srgbClr val="D54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1"/>
            </p:cNvCxnSpPr>
            <p:nvPr/>
          </p:nvCxnSpPr>
          <p:spPr>
            <a:xfrm flipV="1">
              <a:off x="4997672" y="4738305"/>
              <a:ext cx="2685391" cy="359845"/>
            </a:xfrm>
            <a:prstGeom prst="line">
              <a:avLst/>
            </a:prstGeom>
            <a:ln>
              <a:solidFill>
                <a:srgbClr val="D54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79293" y="3317280"/>
              <a:ext cx="1070466" cy="58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Data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not available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81692" y="2515655"/>
              <a:ext cx="2226036" cy="34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Software not available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27265" y="3518405"/>
              <a:ext cx="2226036" cy="34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Methods unclear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07992" y="4521157"/>
              <a:ext cx="2226036" cy="34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Different results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89854" y="3424685"/>
              <a:ext cx="1529631" cy="58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latin typeface="Helvetica Light" charset="0"/>
                  <a:ea typeface="Helvetica Light" charset="0"/>
                  <a:cs typeface="Helvetica Light" charset="0"/>
                </a:rPr>
                <a:t>Cannot reproduce</a:t>
              </a:r>
              <a:endParaRPr lang="en-US" sz="1200" b="1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7650" y="1823360"/>
              <a:ext cx="1846469" cy="34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 Light" charset="0"/>
                  <a:ea typeface="Helvetica Light" charset="0"/>
                  <a:cs typeface="Helvetica Light" charset="0"/>
                </a:rPr>
                <a:t>Can reproduce</a:t>
              </a:r>
              <a:r>
                <a:rPr lang="mr-IN" sz="1200" b="1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endParaRPr lang="en-US" sz="1200" b="1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11980" y="2270660"/>
              <a:ext cx="2226036" cy="34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in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principle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6895" y="2656166"/>
              <a:ext cx="2510170" cy="58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mr-IN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with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some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discrepancies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30184" y="3592403"/>
              <a:ext cx="2281244" cy="81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mr-IN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from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processed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data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with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some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discrepancies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46707" y="4959849"/>
              <a:ext cx="2226036" cy="58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mr-IN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partially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with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some</a:t>
              </a:r>
              <a:r>
                <a:rPr lang="sv-SE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sv-SE" sz="12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discrepencies</a:t>
              </a:r>
              <a:endParaRPr lang="en-US" sz="1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519544" y="348273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Why all the talk about</a:t>
            </a:r>
          </a:p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eproducible research?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10925" y="174661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Replication </a:t>
            </a:r>
            <a:r>
              <a:rPr lang="en-US" sz="14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of data analyses in 18 articles on microarray-based gene expression profiling published in Nature Genetics in </a:t>
            </a:r>
            <a:r>
              <a:rPr lang="en-US" sz="140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2005–2006:</a:t>
            </a:r>
            <a:endParaRPr lang="en-US" sz="14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9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9167" y="597671"/>
            <a:ext cx="107028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Initialized empty Git repository in /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Users/my_user/Documents/projects/reproducible_research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/.git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endParaRPr lang="is-I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# Here you should use your own account on bitbucket.org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$curl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-s --user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https://api.bitbucket.org/1.0/repositories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/ \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--data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name=reproducible_research_example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Enter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host password for user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'my_user':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   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$git remote add origin https://my_user@bitbucket.org/my_user/reproducible_research_example.git</a:t>
            </a:r>
          </a:p>
          <a:p>
            <a:endParaRPr lang="is-I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$echo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"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Tutorial on reproducible research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" &gt;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README.md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$git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add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README.md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$git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commit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-m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"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Initial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commit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[master (root-commit) b5798bd] Initial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commit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1 file changed, 1 insertion(+)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create mode 100644 README.md   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is-I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$git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push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--set-upstream origin master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Counting objects: 3, done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 Writing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objects: 100% (3/3), 255 bytes | 0 bytes/s, done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3 (delta 0), reused 0 (delta 0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https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://my_user@bitbucket.org/my_user/reproducible_research_example.git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[new branch]      master -&gt;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master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Branch master set up to track remote branch master from origin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79" y="708507"/>
            <a:ext cx="10702920" cy="64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33241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b="1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9167" y="597671"/>
            <a:ext cx="107028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--add channels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bioconda;conda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--add channels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</a:t>
            </a:r>
          </a:p>
          <a:p>
            <a:endParaRPr lang="en-US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create -n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my_conda_env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=3.5.5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=0.11.5 </a:t>
            </a:r>
            <a:r>
              <a:rPr lang="nb-NO" sz="1400" dirty="0" smtClean="0">
                <a:latin typeface="Courier" charset="0"/>
                <a:ea typeface="Courier" charset="0"/>
                <a:cs typeface="Courier" charset="0"/>
              </a:rPr>
              <a:t>r-ggplot2=2.1.0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r-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rmarkdown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=0.9.6</a:t>
            </a:r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hr-HR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Fetching package metadata: ........ Solving package specifications:                                                                            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Package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plan for installation in environment /opt/conda/envs/my_conda_env: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The following packages will be downloaded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package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|           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build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---------------------------|-----------------    </a:t>
            </a:r>
            <a:endParaRPr lang="is-IS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bzip2-1.0.6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|                3          83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KB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icu-54.1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|                0        11.3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MB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java-jdk-8.0.92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|                1       122.3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MB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[...]</a:t>
            </a:r>
            <a:endParaRPr lang="hr-HR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hr-HR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source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activate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my_conda_env</a:t>
            </a:r>
            <a:endParaRPr lang="hr-HR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hr-HR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export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&gt; 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conda_env.yml</a:t>
            </a:r>
            <a:endParaRPr lang="hr-HR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hr-HR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hr-HR" sz="1400" dirty="0" err="1" smtClean="0">
                <a:latin typeface="Courier" charset="0"/>
                <a:ea typeface="Courier" charset="0"/>
                <a:cs typeface="Courier" charset="0"/>
              </a:rPr>
              <a:t>cat</a:t>
            </a:r>
            <a:r>
              <a:rPr lang="hr-HR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sz="1400" dirty="0" err="1">
                <a:latin typeface="Courier" charset="0"/>
                <a:ea typeface="Courier" charset="0"/>
                <a:cs typeface="Courier" charset="0"/>
              </a:rPr>
              <a:t>conda_env.yml</a:t>
            </a:r>
            <a:r>
              <a:rPr lang="hr-HR" sz="14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hr-HR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my_conda_env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dependencies:</a:t>
            </a: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bzip2=1.0.6=3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fastqc=0.11.5=1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482" y="107739"/>
            <a:ext cx="1742016" cy="3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b="1" dirty="0" err="1" smtClean="0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9166" y="597671"/>
            <a:ext cx="108552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get_SRA_by_accession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output: expand("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intermediate/{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sra_id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}_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dirs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fastq.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gz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dirs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=["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run: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baseDir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wildcards.sra_id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[0:6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shell("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ftp://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ftp.sra.ebi.ac.uk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/vol1/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baseDir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wildcards.sra_id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     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-P intermediate/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")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rule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input: "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prefix}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fastq.gz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output: temp("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prefix}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fastqc.zip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")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shadow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"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shallow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shell: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  "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{input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rule report: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input: expand("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intermediate/{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sra_id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}_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dirs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_fastqc.zip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dirs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=["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output: "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results/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sra_id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script="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source/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sra_report.R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shell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  """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z in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{input}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; do unzip $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z –d intermediate;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echo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\"library(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rmarkdown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);render(input = '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params.script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output_dir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= \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dirname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{output}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'),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output_file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basename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{output}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'),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= \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list(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sra_id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wildcards.sra_id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run_directory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='../intermediate'), \</a:t>
            </a:r>
          </a:p>
          <a:p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output_format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pdf_document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(toc = T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))\" | 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 --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vanilla;</a:t>
            </a:r>
          </a:p>
          <a:p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"""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9166" y="228339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Snakefile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96" y="-30280"/>
            <a:ext cx="675540" cy="675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90225" y="0"/>
            <a:ext cx="180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Snakemake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64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b="1" dirty="0" err="1" smtClean="0"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9166" y="597671"/>
            <a:ext cx="1085523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results/</a:t>
            </a:r>
            <a:r>
              <a:rPr lang="sk-SK" sz="1400" dirty="0"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.pdf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 -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n</a:t>
            </a:r>
            <a:endParaRPr lang="en-U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get_SRA_by_accession: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_1.fastq.gz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_2.fastq.gz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wildcards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sra_id=</a:t>
            </a:r>
            <a:r>
              <a:rPr lang="sk-SK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 fastQC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input: intermediate/</a:t>
            </a:r>
            <a:r>
              <a:rPr lang="sk-SK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_2.fastq.gz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</a:t>
            </a: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output: 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_2_fastqc.zip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wildcards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prefix=intermediate/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                                     </a:t>
            </a:r>
            <a:endParaRPr lang="is-I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fastQC: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input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_1.fastq.gz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_1_fastqc.zip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wildcards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prefix=intermediate/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</a:t>
            </a:r>
          </a:p>
          <a:p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report:                                                                                        </a:t>
            </a:r>
            <a:endParaRPr lang="is-I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_1_fastqc.zip, intermediate/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_2_fastqc.zip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report/</a:t>
            </a:r>
            <a:r>
              <a:rPr lang="sk-SK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.pdf</a:t>
            </a:r>
            <a:endParaRPr lang="is-IS" sz="1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wildcards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sra_id=</a:t>
            </a:r>
            <a:r>
              <a:rPr lang="sk-SK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           </a:t>
            </a:r>
            <a:endParaRPr lang="is-IS" sz="14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                      </a:t>
            </a: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Job counts:                                                                                         </a:t>
            </a:r>
            <a:endParaRPr lang="is-IS" sz="14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jobs                                                                                        2       fastQC                                                                                      1      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get_SRA_by_accession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report                                                                                      </a:t>
            </a:r>
            <a:r>
              <a:rPr lang="is-I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results/</a:t>
            </a:r>
            <a:r>
              <a:rPr lang="sk-SK" sz="1400" dirty="0"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.pdf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--dag | dot -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Tpdf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&gt;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results/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dag.pdf</a:t>
            </a:r>
            <a:endParaRPr lang="is-I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96" y="-30280"/>
            <a:ext cx="675540" cy="675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90225" y="0"/>
            <a:ext cx="180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Snakemake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95" y="1440205"/>
            <a:ext cx="3262459" cy="24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b="1" dirty="0" err="1"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b="1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9166" y="597671"/>
            <a:ext cx="108552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---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"Sample summary for `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params$sra_id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`"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Rasmus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Agren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"`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 format(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Sys.time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(), '%d %B, %Y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`"</a:t>
            </a:r>
          </a:p>
          <a:p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run_directory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sra_id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UNKNOWN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---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Set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up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```{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r, echo=T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knitr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opts_knit$set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root.dir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normalizePath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params$run_directory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library(ggplot2)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```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#Results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```{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r, echo=T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&lt;- 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(paste(params$sra_id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,"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_1_fastqc/summary.txt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=""),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\t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"),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(paste(params$sra_id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,"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_2_fastqc/summary.txt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=""),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\t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(V3, V2)) +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geom_tile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(fill = V1),  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colour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white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") 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scale_fill_manual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(values=c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green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")) 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labs(x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="",y="", fill="") 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+ theme(text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element_text</a:t>
            </a:r>
            <a:r>
              <a:rPr lang="en-US" sz="14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(size=8))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```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Figure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1: Summary statistics for `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 </a:t>
            </a:r>
            <a:r>
              <a:rPr lang="en-US" sz="14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params$sra_id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14" y="0"/>
            <a:ext cx="2068286" cy="740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9166" y="228339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source/</a:t>
            </a:r>
            <a:r>
              <a:rPr lang="en-US" u="sng" dirty="0" err="1" smtClean="0"/>
              <a:t>sra_report.Rmd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71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b="1" dirty="0" err="1"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b="1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9166" y="597671"/>
            <a:ext cx="10855233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300" dirty="0" err="1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3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300" dirty="0" smtClean="0">
                <a:latin typeface="Courier" charset="0"/>
                <a:ea typeface="Courier" charset="0"/>
                <a:cs typeface="Courier" charset="0"/>
              </a:rPr>
              <a:t>results/</a:t>
            </a:r>
            <a:r>
              <a:rPr lang="sk-SK" sz="1300" dirty="0"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en-US" sz="1300" dirty="0" smtClean="0">
                <a:latin typeface="Courier" charset="0"/>
                <a:ea typeface="Courier" charset="0"/>
                <a:cs typeface="Courier" charset="0"/>
              </a:rPr>
              <a:t>.pdf</a:t>
            </a:r>
            <a:endParaRPr lang="en-US" sz="13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Provided cores: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                         </a:t>
            </a:r>
          </a:p>
          <a:p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Rules claiming more threads will be scaled down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Job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counts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jobs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fastQC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get_SRA_by_accession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     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report</a:t>
            </a:r>
          </a:p>
          <a:p>
            <a:endParaRPr lang="is-IS" sz="13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get_SRA_by_accession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output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_1.fastq.gz,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_2.fastq.gz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of 4 steps (25%) done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 fastQC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input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_2.fastq.gz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output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_2_fastqc.zip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of 4 steps (50%) done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 fastQC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input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_1.fastq.gz</a:t>
            </a: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output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_1_fastqc.zip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of 4 steps (75%)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</a:p>
          <a:p>
            <a:endParaRPr lang="is-IS" sz="13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rule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 report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input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_1_fastqc.zip,</a:t>
            </a:r>
          </a:p>
          <a:p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intermediate/</a:t>
            </a:r>
            <a:r>
              <a:rPr lang="sk-SK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_2_fastqc.zip</a:t>
            </a:r>
          </a:p>
          <a:p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output</a:t>
            </a:r>
            <a:r>
              <a:rPr lang="is-IS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 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results/</a:t>
            </a:r>
            <a:r>
              <a:rPr lang="sk-SK" sz="13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.pdf </a:t>
            </a:r>
          </a:p>
          <a:p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Removing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temporary output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file intermediate/</a:t>
            </a:r>
            <a:r>
              <a:rPr lang="sk-SK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_2_fastqc.zip. Removing</a:t>
            </a:r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 temporary output file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intermediate/</a:t>
            </a:r>
            <a:r>
              <a:rPr lang="sk-SK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SRR068303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_1_fastqc.zip.</a:t>
            </a:r>
            <a:endParaRPr lang="is-IS" sz="13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3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4 of 4 steps (100%) </a:t>
            </a:r>
            <a:r>
              <a:rPr lang="is-IS" sz="13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endParaRPr lang="is-IS" sz="13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14" y="84935"/>
            <a:ext cx="4648635" cy="6011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15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9166" y="597671"/>
            <a:ext cx="108552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rocker/verse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MAINTAINER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"Rasmus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Agren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  <a:hlinkClick r:id="rId3"/>
              </a:rPr>
              <a:t>rasmus.agren@scilifelab.se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apt-get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update &amp;&amp; apt-get -y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-upgrade</a:t>
            </a:r>
          </a:p>
          <a:p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apt-get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install -y --no-install-recommends bzip2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WORKDIR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home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LC_ALL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SHELL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["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/bin/bash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-c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wget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  <a:hlinkClick r:id="rId4"/>
              </a:rPr>
              <a:t>https://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  <a:hlinkClick r:id="rId4"/>
              </a:rPr>
              <a:t>repo.continuum.io/miniconda/Miniconda3-latest-Linux-x86_64.sh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bash Miniconda3-latest-Linux-x86_64.sh -bf &amp;&amp;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Miniconda3-latest-Linux-x86_64.sh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PATH="</a:t>
            </a:r>
            <a:r>
              <a:rPr lang="en-US" sz="1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/root/miniconda3/bin:${PATH</a:t>
            </a:r>
            <a:r>
              <a:rPr lang="en-US" sz="14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git clone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  <a:hlinkClick r:id="rId5"/>
              </a:rPr>
              <a:t>https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  <a:hlinkClick r:id="rId5"/>
              </a:rPr>
              <a:t>://my_user@bitbucket.org/my_user/reproducible_research_example.git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--add channels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bioconda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create --name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my_conda_env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snakemake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fastqc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source activate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my_conda_env;cd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reproducible_research;snakemake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results/SRR068303.pdf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9166" y="228339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Dockerfile</a:t>
            </a:r>
            <a:endParaRPr lang="en-US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7" y="0"/>
            <a:ext cx="2123953" cy="7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9166" y="597671"/>
            <a:ext cx="108552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git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Snakefile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Dockerfile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conda_env.yml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source/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sra_report.Rmd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git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commit -m "Added all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files"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files changed, </a:t>
            </a:r>
            <a:r>
              <a:rPr lang="en-US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97 insertions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(+)</a:t>
            </a:r>
            <a:endParaRPr lang="en-US" sz="1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$git push</a:t>
            </a:r>
          </a:p>
          <a:p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Counting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objects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4,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                               Delta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compression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up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8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threads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                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Compressing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objects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100% (4/4),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                   Writing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objects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100% (4/4), 535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bytes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| 0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bytes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/s,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                                                                                                                                                                  Total 4 (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delta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2),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reused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0 (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delta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0)                                                                                                                                                                                     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https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my_user@bitbucket.org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reproducible_research_example.git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0548a2b..874dffd 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master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-&gt;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master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is-IS" sz="1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51" y="597671"/>
            <a:ext cx="10974149" cy="65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544" y="348273"/>
            <a:ext cx="515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What do we mean with</a:t>
            </a:r>
          </a:p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eproducible research?</a:t>
            </a:r>
            <a:endParaRPr lang="en-US" sz="32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96599"/>
              </p:ext>
            </p:extLst>
          </p:nvPr>
        </p:nvGraphicFramePr>
        <p:xfrm>
          <a:off x="996313" y="1545236"/>
          <a:ext cx="3332657" cy="256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32"/>
                <a:gridCol w="474776"/>
                <a:gridCol w="1110040"/>
                <a:gridCol w="1125209"/>
              </a:tblGrid>
              <a:tr h="469130">
                <a:tc rowSpan="2" gridSpan="2">
                  <a:txBody>
                    <a:bodyPr/>
                    <a:lstStyle/>
                    <a:p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</a:t>
                      </a:r>
                      <a:endParaRPr lang="en-US" sz="1800" b="1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0081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486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Same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7E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Different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7EC0C0"/>
                    </a:solidFill>
                  </a:tcPr>
                </a:tc>
              </a:tr>
              <a:tr h="8412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Code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vert="vert270" anchor="ctr">
                    <a:solidFill>
                      <a:srgbClr val="0081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Same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vert="vert270" anchor="ctr">
                    <a:solidFill>
                      <a:srgbClr val="7E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Reproducible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CCE7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Replicable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CCE7E6"/>
                    </a:solidFill>
                  </a:tcPr>
                </a:tc>
              </a:tr>
              <a:tr h="854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Different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vert="vert270" anchor="ctr">
                    <a:solidFill>
                      <a:srgbClr val="7E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Robust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CCE7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err="1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Generalisable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L="63744" marR="63744" marT="31872" marB="31872" anchor="ctr">
                    <a:solidFill>
                      <a:srgbClr val="CCE7E6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8351" y="4377232"/>
            <a:ext cx="50034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“It takes some 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effort to organize your research to be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reproducible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. We found that although the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effort seems to 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be directed to helping other people stand up on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your shoulders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, the principal beneficiary is generally the author herself.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This is 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because time turns each one of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us into 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another person, and by making effort to communicate with strangers, we help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ourselves to </a:t>
            </a:r>
            <a:r>
              <a:rPr lang="en-US" sz="1400" i="1" dirty="0">
                <a:latin typeface="Helvetica Light" charset="0"/>
                <a:ea typeface="Helvetica Light" charset="0"/>
                <a:cs typeface="Helvetica Light" charset="0"/>
              </a:rPr>
              <a:t>communicate with our future </a:t>
            </a:r>
            <a:r>
              <a:rPr lang="en-US" sz="1400" i="1" dirty="0" smtClean="0">
                <a:latin typeface="Helvetica Light" charset="0"/>
                <a:ea typeface="Helvetica Light" charset="0"/>
                <a:cs typeface="Helvetica Light" charset="0"/>
              </a:rPr>
              <a:t>selves.”</a:t>
            </a:r>
          </a:p>
          <a:p>
            <a:pPr algn="r"/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/>
            </a:r>
            <a:b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Schwab et al. </a:t>
            </a:r>
            <a:r>
              <a:rPr lang="en-US" sz="1000" i="1" dirty="0">
                <a:latin typeface="Helvetica Light" charset="0"/>
                <a:ea typeface="Helvetica Light" charset="0"/>
                <a:cs typeface="Helvetica Light" charset="0"/>
              </a:rPr>
              <a:t>Making scientific computations </a:t>
            </a:r>
            <a:r>
              <a:rPr lang="en-US" sz="1000" i="1" dirty="0" smtClean="0">
                <a:latin typeface="Helvetica Light" charset="0"/>
                <a:ea typeface="Helvetica Light" charset="0"/>
                <a:cs typeface="Helvetica Light" charset="0"/>
              </a:rPr>
              <a:t>reproducible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. </a:t>
            </a:r>
            <a:b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Computing 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in Science 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Engineering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(2000</a:t>
            </a:r>
            <a:r>
              <a:rPr lang="en-US" sz="1000" dirty="0">
                <a:latin typeface="Helvetica Light" charset="0"/>
                <a:ea typeface="Helvetica Light" charset="0"/>
                <a:cs typeface="Helvetica Light" charset="0"/>
              </a:rPr>
              <a:t>).</a:t>
            </a:r>
          </a:p>
        </p:txBody>
      </p:sp>
      <p:sp>
        <p:nvSpPr>
          <p:cNvPr id="7" name="Oval 6"/>
          <p:cNvSpPr/>
          <p:nvPr/>
        </p:nvSpPr>
        <p:spPr>
          <a:xfrm rot="20393524">
            <a:off x="2000946" y="2437824"/>
            <a:ext cx="1323389" cy="76900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" name="Group 1"/>
          <p:cNvGrpSpPr/>
          <p:nvPr/>
        </p:nvGrpSpPr>
        <p:grpSpPr>
          <a:xfrm>
            <a:off x="5837927" y="1852510"/>
            <a:ext cx="5159835" cy="3913782"/>
            <a:chOff x="5837927" y="1852510"/>
            <a:chExt cx="5159835" cy="3913782"/>
          </a:xfrm>
        </p:grpSpPr>
        <p:grpSp>
          <p:nvGrpSpPr>
            <p:cNvPr id="8" name="Group 7"/>
            <p:cNvGrpSpPr/>
            <p:nvPr/>
          </p:nvGrpSpPr>
          <p:grpSpPr>
            <a:xfrm>
              <a:off x="5882811" y="2337516"/>
              <a:ext cx="5114951" cy="3428776"/>
              <a:chOff x="2577091" y="998470"/>
              <a:chExt cx="7751028" cy="519585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577091" y="2964577"/>
                <a:ext cx="990725" cy="1458355"/>
                <a:chOff x="1741895" y="2720427"/>
                <a:chExt cx="990725" cy="1458355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41895" y="2720427"/>
                  <a:ext cx="990725" cy="990725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1810700" y="3712387"/>
                  <a:ext cx="853115" cy="466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smtClean="0">
                      <a:latin typeface="Helvetica Light" charset="0"/>
                      <a:ea typeface="Helvetica Light" charset="0"/>
                      <a:cs typeface="Helvetica Light" charset="0"/>
                    </a:rPr>
                    <a:t>Data</a:t>
                  </a:r>
                  <a:endParaRPr lang="en-US" sz="140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4785772" y="998470"/>
                <a:ext cx="2490952" cy="2217319"/>
                <a:chOff x="4414346" y="930596"/>
                <a:chExt cx="2490952" cy="221731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8345" y="1891863"/>
                  <a:ext cx="732220" cy="732220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5013" y="1545021"/>
                  <a:ext cx="1079062" cy="1079062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>
                <a:xfrm>
                  <a:off x="4414346" y="1376855"/>
                  <a:ext cx="2490952" cy="1771060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754987" y="930596"/>
                  <a:ext cx="1785903" cy="466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 Light" charset="0"/>
                      <a:ea typeface="Helvetica Light" charset="0"/>
                      <a:cs typeface="Helvetica Light" charset="0"/>
                    </a:rPr>
                    <a:t>Environment</a:t>
                  </a:r>
                  <a:endParaRPr lang="en-US" sz="1400" dirty="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094794" y="4701791"/>
                <a:ext cx="1829626" cy="1492531"/>
                <a:chOff x="5116435" y="4319752"/>
                <a:chExt cx="1829626" cy="1492531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08424" y="4319752"/>
                  <a:ext cx="1045651" cy="1045651"/>
                </a:xfrm>
                <a:prstGeom prst="rect">
                  <a:avLst/>
                </a:prstGeom>
              </p:spPr>
            </p:pic>
            <p:sp>
              <p:nvSpPr>
                <p:cNvPr id="26" name="TextBox 25"/>
                <p:cNvSpPr txBox="1"/>
                <p:nvPr/>
              </p:nvSpPr>
              <p:spPr>
                <a:xfrm>
                  <a:off x="5116435" y="5345888"/>
                  <a:ext cx="1829626" cy="466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 Light" charset="0"/>
                      <a:ea typeface="Helvetica Light" charset="0"/>
                      <a:cs typeface="Helvetica Light" charset="0"/>
                    </a:rPr>
                    <a:t>Source code</a:t>
                  </a:r>
                  <a:endParaRPr lang="en-US" sz="1400" dirty="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8397092" y="2835379"/>
                <a:ext cx="1931027" cy="1587553"/>
                <a:chOff x="8948258" y="2720426"/>
                <a:chExt cx="1931027" cy="1587553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8948258" y="2720426"/>
                  <a:ext cx="1931027" cy="1159765"/>
                  <a:chOff x="8771600" y="2316656"/>
                  <a:chExt cx="2603314" cy="1563539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771600" y="2489203"/>
                    <a:ext cx="1269999" cy="1270001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387693" y="2892975"/>
                    <a:ext cx="987221" cy="98722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83918" y="2316656"/>
                    <a:ext cx="807550" cy="80754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9334146" y="3841584"/>
                  <a:ext cx="1171331" cy="466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smtClean="0">
                      <a:latin typeface="Helvetica Light" charset="0"/>
                      <a:ea typeface="Helvetica Light" charset="0"/>
                      <a:cs typeface="Helvetica Light" charset="0"/>
                    </a:rPr>
                    <a:t>Results</a:t>
                  </a:r>
                  <a:endParaRPr lang="en-US" sz="1400" dirty="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5400988" y="3019927"/>
                <a:ext cx="1500745" cy="362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980305">
                <a:off x="5504882" y="2687090"/>
                <a:ext cx="1236325" cy="1318747"/>
              </a:xfrm>
              <a:prstGeom prst="rect">
                <a:avLst/>
              </a:prstGeom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4930318" y="3699641"/>
                <a:ext cx="535059" cy="1513490"/>
              </a:xfrm>
              <a:custGeom>
                <a:avLst/>
                <a:gdLst>
                  <a:gd name="connsiteX0" fmla="*/ 78240 w 856006"/>
                  <a:gd name="connsiteY0" fmla="*/ 1745738 h 1745738"/>
                  <a:gd name="connsiteX1" fmla="*/ 57220 w 856006"/>
                  <a:gd name="connsiteY1" fmla="*/ 631642 h 1745738"/>
                  <a:gd name="connsiteX2" fmla="*/ 719371 w 856006"/>
                  <a:gd name="connsiteY2" fmla="*/ 1021 h 1745738"/>
                  <a:gd name="connsiteX3" fmla="*/ 856006 w 856006"/>
                  <a:gd name="connsiteY3" fmla="*/ 768276 h 1745738"/>
                  <a:gd name="connsiteX0" fmla="*/ 88199 w 865965"/>
                  <a:gd name="connsiteY0" fmla="*/ 1165865 h 1165865"/>
                  <a:gd name="connsiteX1" fmla="*/ 67179 w 865965"/>
                  <a:gd name="connsiteY1" fmla="*/ 51769 h 1165865"/>
                  <a:gd name="connsiteX2" fmla="*/ 865965 w 865965"/>
                  <a:gd name="connsiteY2" fmla="*/ 188403 h 1165865"/>
                  <a:gd name="connsiteX0" fmla="*/ 137658 w 1588087"/>
                  <a:gd name="connsiteY0" fmla="*/ 2039963 h 2039963"/>
                  <a:gd name="connsiteX1" fmla="*/ 116638 w 1588087"/>
                  <a:gd name="connsiteY1" fmla="*/ 925867 h 2039963"/>
                  <a:gd name="connsiteX2" fmla="*/ 1588087 w 1588087"/>
                  <a:gd name="connsiteY2" fmla="*/ 956 h 2039963"/>
                  <a:gd name="connsiteX0" fmla="*/ 1587270 w 1587270"/>
                  <a:gd name="connsiteY0" fmla="*/ 1619456 h 1619456"/>
                  <a:gd name="connsiteX1" fmla="*/ 209 w 1587270"/>
                  <a:gd name="connsiteY1" fmla="*/ 925774 h 1619456"/>
                  <a:gd name="connsiteX2" fmla="*/ 1471658 w 1587270"/>
                  <a:gd name="connsiteY2" fmla="*/ 863 h 1619456"/>
                  <a:gd name="connsiteX0" fmla="*/ 516049 w 516049"/>
                  <a:gd name="connsiteY0" fmla="*/ 1619903 h 1619903"/>
                  <a:gd name="connsiteX1" fmla="*/ 1043 w 516049"/>
                  <a:gd name="connsiteY1" fmla="*/ 684483 h 1619903"/>
                  <a:gd name="connsiteX2" fmla="*/ 400437 w 516049"/>
                  <a:gd name="connsiteY2" fmla="*/ 1310 h 1619903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136632 w 136632"/>
                  <a:gd name="connsiteY0" fmla="*/ 1513490 h 1513490"/>
                  <a:gd name="connsiteX1" fmla="*/ 0 w 136632"/>
                  <a:gd name="connsiteY1" fmla="*/ 0 h 1513490"/>
                  <a:gd name="connsiteX0" fmla="*/ 415487 w 415487"/>
                  <a:gd name="connsiteY0" fmla="*/ 1513490 h 1513490"/>
                  <a:gd name="connsiteX1" fmla="*/ 278855 w 415487"/>
                  <a:gd name="connsiteY1" fmla="*/ 0 h 1513490"/>
                  <a:gd name="connsiteX0" fmla="*/ 535059 w 535059"/>
                  <a:gd name="connsiteY0" fmla="*/ 1513490 h 1513490"/>
                  <a:gd name="connsiteX1" fmla="*/ 398427 w 535059"/>
                  <a:gd name="connsiteY1" fmla="*/ 0 h 151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059" h="1513490">
                    <a:moveTo>
                      <a:pt x="535059" y="1513490"/>
                    </a:moveTo>
                    <a:cubicBezTo>
                      <a:pt x="6039" y="1093076"/>
                      <a:pt x="-281243" y="536028"/>
                      <a:pt x="398427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4440108" flipH="1">
                <a:off x="4334042" y="2759532"/>
                <a:ext cx="365264" cy="1619033"/>
              </a:xfrm>
              <a:custGeom>
                <a:avLst/>
                <a:gdLst>
                  <a:gd name="connsiteX0" fmla="*/ 78240 w 856006"/>
                  <a:gd name="connsiteY0" fmla="*/ 1745738 h 1745738"/>
                  <a:gd name="connsiteX1" fmla="*/ 57220 w 856006"/>
                  <a:gd name="connsiteY1" fmla="*/ 631642 h 1745738"/>
                  <a:gd name="connsiteX2" fmla="*/ 719371 w 856006"/>
                  <a:gd name="connsiteY2" fmla="*/ 1021 h 1745738"/>
                  <a:gd name="connsiteX3" fmla="*/ 856006 w 856006"/>
                  <a:gd name="connsiteY3" fmla="*/ 768276 h 1745738"/>
                  <a:gd name="connsiteX0" fmla="*/ 88199 w 865965"/>
                  <a:gd name="connsiteY0" fmla="*/ 1165865 h 1165865"/>
                  <a:gd name="connsiteX1" fmla="*/ 67179 w 865965"/>
                  <a:gd name="connsiteY1" fmla="*/ 51769 h 1165865"/>
                  <a:gd name="connsiteX2" fmla="*/ 865965 w 865965"/>
                  <a:gd name="connsiteY2" fmla="*/ 188403 h 1165865"/>
                  <a:gd name="connsiteX0" fmla="*/ 137658 w 1588087"/>
                  <a:gd name="connsiteY0" fmla="*/ 2039963 h 2039963"/>
                  <a:gd name="connsiteX1" fmla="*/ 116638 w 1588087"/>
                  <a:gd name="connsiteY1" fmla="*/ 925867 h 2039963"/>
                  <a:gd name="connsiteX2" fmla="*/ 1588087 w 1588087"/>
                  <a:gd name="connsiteY2" fmla="*/ 956 h 2039963"/>
                  <a:gd name="connsiteX0" fmla="*/ 1587270 w 1587270"/>
                  <a:gd name="connsiteY0" fmla="*/ 1619456 h 1619456"/>
                  <a:gd name="connsiteX1" fmla="*/ 209 w 1587270"/>
                  <a:gd name="connsiteY1" fmla="*/ 925774 h 1619456"/>
                  <a:gd name="connsiteX2" fmla="*/ 1471658 w 1587270"/>
                  <a:gd name="connsiteY2" fmla="*/ 863 h 1619456"/>
                  <a:gd name="connsiteX0" fmla="*/ 516049 w 516049"/>
                  <a:gd name="connsiteY0" fmla="*/ 1619903 h 1619903"/>
                  <a:gd name="connsiteX1" fmla="*/ 1043 w 516049"/>
                  <a:gd name="connsiteY1" fmla="*/ 684483 h 1619903"/>
                  <a:gd name="connsiteX2" fmla="*/ 400437 w 516049"/>
                  <a:gd name="connsiteY2" fmla="*/ 1310 h 1619903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136632 w 136632"/>
                  <a:gd name="connsiteY0" fmla="*/ 1513490 h 1513490"/>
                  <a:gd name="connsiteX1" fmla="*/ 0 w 136632"/>
                  <a:gd name="connsiteY1" fmla="*/ 0 h 1513490"/>
                  <a:gd name="connsiteX0" fmla="*/ 415487 w 415487"/>
                  <a:gd name="connsiteY0" fmla="*/ 1513490 h 1513490"/>
                  <a:gd name="connsiteX1" fmla="*/ 278855 w 415487"/>
                  <a:gd name="connsiteY1" fmla="*/ 0 h 1513490"/>
                  <a:gd name="connsiteX0" fmla="*/ 535059 w 535059"/>
                  <a:gd name="connsiteY0" fmla="*/ 1513490 h 1513490"/>
                  <a:gd name="connsiteX1" fmla="*/ 398427 w 535059"/>
                  <a:gd name="connsiteY1" fmla="*/ 0 h 1513490"/>
                  <a:gd name="connsiteX0" fmla="*/ 504943 w 504943"/>
                  <a:gd name="connsiteY0" fmla="*/ 1265218 h 1265218"/>
                  <a:gd name="connsiteX1" fmla="*/ 417626 w 504943"/>
                  <a:gd name="connsiteY1" fmla="*/ 0 h 1265218"/>
                  <a:gd name="connsiteX0" fmla="*/ 738549 w 738549"/>
                  <a:gd name="connsiteY0" fmla="*/ 2118134 h 2118134"/>
                  <a:gd name="connsiteX1" fmla="*/ 308288 w 738549"/>
                  <a:gd name="connsiteY1" fmla="*/ 0 h 2118134"/>
                  <a:gd name="connsiteX0" fmla="*/ 754039 w 754039"/>
                  <a:gd name="connsiteY0" fmla="*/ 2418407 h 2418407"/>
                  <a:gd name="connsiteX1" fmla="*/ 303291 w 754039"/>
                  <a:gd name="connsiteY1" fmla="*/ 0 h 2418407"/>
                  <a:gd name="connsiteX0" fmla="*/ 625104 w 625104"/>
                  <a:gd name="connsiteY0" fmla="*/ 2418407 h 2418407"/>
                  <a:gd name="connsiteX1" fmla="*/ 174356 w 625104"/>
                  <a:gd name="connsiteY1" fmla="*/ 0 h 2418407"/>
                  <a:gd name="connsiteX0" fmla="*/ 632522 w 632522"/>
                  <a:gd name="connsiteY0" fmla="*/ 1879895 h 1879895"/>
                  <a:gd name="connsiteX1" fmla="*/ 172165 w 632522"/>
                  <a:gd name="connsiteY1" fmla="*/ 0 h 1879895"/>
                  <a:gd name="connsiteX0" fmla="*/ 650596 w 650596"/>
                  <a:gd name="connsiteY0" fmla="*/ 1960721 h 1960721"/>
                  <a:gd name="connsiteX1" fmla="*/ 167066 w 650596"/>
                  <a:gd name="connsiteY1" fmla="*/ 0 h 1960721"/>
                  <a:gd name="connsiteX0" fmla="*/ 634940 w 634940"/>
                  <a:gd name="connsiteY0" fmla="*/ 1960721 h 1960721"/>
                  <a:gd name="connsiteX1" fmla="*/ 151410 w 634940"/>
                  <a:gd name="connsiteY1" fmla="*/ 0 h 1960721"/>
                  <a:gd name="connsiteX0" fmla="*/ 486282 w 486282"/>
                  <a:gd name="connsiteY0" fmla="*/ 1960721 h 1960721"/>
                  <a:gd name="connsiteX1" fmla="*/ 2752 w 486282"/>
                  <a:gd name="connsiteY1" fmla="*/ 0 h 1960721"/>
                  <a:gd name="connsiteX0" fmla="*/ 483530 w 483530"/>
                  <a:gd name="connsiteY0" fmla="*/ 1960721 h 1960721"/>
                  <a:gd name="connsiteX1" fmla="*/ 0 w 483530"/>
                  <a:gd name="connsiteY1" fmla="*/ 0 h 1960721"/>
                  <a:gd name="connsiteX0" fmla="*/ 483530 w 483530"/>
                  <a:gd name="connsiteY0" fmla="*/ 1960721 h 1960721"/>
                  <a:gd name="connsiteX1" fmla="*/ 0 w 483530"/>
                  <a:gd name="connsiteY1" fmla="*/ 0 h 1960721"/>
                  <a:gd name="connsiteX0" fmla="*/ 365264 w 365263"/>
                  <a:gd name="connsiteY0" fmla="*/ 1619033 h 1619033"/>
                  <a:gd name="connsiteX1" fmla="*/ 0 w 365263"/>
                  <a:gd name="connsiteY1" fmla="*/ 0 h 1619033"/>
                  <a:gd name="connsiteX0" fmla="*/ 365264 w 365265"/>
                  <a:gd name="connsiteY0" fmla="*/ 1619033 h 1619033"/>
                  <a:gd name="connsiteX1" fmla="*/ 0 w 365265"/>
                  <a:gd name="connsiteY1" fmla="*/ 0 h 1619033"/>
                  <a:gd name="connsiteX0" fmla="*/ 365264 w 365263"/>
                  <a:gd name="connsiteY0" fmla="*/ 1619033 h 1619033"/>
                  <a:gd name="connsiteX1" fmla="*/ 0 w 365263"/>
                  <a:gd name="connsiteY1" fmla="*/ 0 h 16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5263" h="1619033">
                    <a:moveTo>
                      <a:pt x="365264" y="1619033"/>
                    </a:moveTo>
                    <a:cubicBezTo>
                      <a:pt x="99690" y="959839"/>
                      <a:pt x="10330" y="659973"/>
                      <a:pt x="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4440108" flipH="1">
                <a:off x="7178855" y="2685454"/>
                <a:ext cx="471244" cy="1825299"/>
              </a:xfrm>
              <a:custGeom>
                <a:avLst/>
                <a:gdLst>
                  <a:gd name="connsiteX0" fmla="*/ 78240 w 856006"/>
                  <a:gd name="connsiteY0" fmla="*/ 1745738 h 1745738"/>
                  <a:gd name="connsiteX1" fmla="*/ 57220 w 856006"/>
                  <a:gd name="connsiteY1" fmla="*/ 631642 h 1745738"/>
                  <a:gd name="connsiteX2" fmla="*/ 719371 w 856006"/>
                  <a:gd name="connsiteY2" fmla="*/ 1021 h 1745738"/>
                  <a:gd name="connsiteX3" fmla="*/ 856006 w 856006"/>
                  <a:gd name="connsiteY3" fmla="*/ 768276 h 1745738"/>
                  <a:gd name="connsiteX0" fmla="*/ 88199 w 865965"/>
                  <a:gd name="connsiteY0" fmla="*/ 1165865 h 1165865"/>
                  <a:gd name="connsiteX1" fmla="*/ 67179 w 865965"/>
                  <a:gd name="connsiteY1" fmla="*/ 51769 h 1165865"/>
                  <a:gd name="connsiteX2" fmla="*/ 865965 w 865965"/>
                  <a:gd name="connsiteY2" fmla="*/ 188403 h 1165865"/>
                  <a:gd name="connsiteX0" fmla="*/ 137658 w 1588087"/>
                  <a:gd name="connsiteY0" fmla="*/ 2039963 h 2039963"/>
                  <a:gd name="connsiteX1" fmla="*/ 116638 w 1588087"/>
                  <a:gd name="connsiteY1" fmla="*/ 925867 h 2039963"/>
                  <a:gd name="connsiteX2" fmla="*/ 1588087 w 1588087"/>
                  <a:gd name="connsiteY2" fmla="*/ 956 h 2039963"/>
                  <a:gd name="connsiteX0" fmla="*/ 1587270 w 1587270"/>
                  <a:gd name="connsiteY0" fmla="*/ 1619456 h 1619456"/>
                  <a:gd name="connsiteX1" fmla="*/ 209 w 1587270"/>
                  <a:gd name="connsiteY1" fmla="*/ 925774 h 1619456"/>
                  <a:gd name="connsiteX2" fmla="*/ 1471658 w 1587270"/>
                  <a:gd name="connsiteY2" fmla="*/ 863 h 1619456"/>
                  <a:gd name="connsiteX0" fmla="*/ 516049 w 516049"/>
                  <a:gd name="connsiteY0" fmla="*/ 1619903 h 1619903"/>
                  <a:gd name="connsiteX1" fmla="*/ 1043 w 516049"/>
                  <a:gd name="connsiteY1" fmla="*/ 684483 h 1619903"/>
                  <a:gd name="connsiteX2" fmla="*/ 400437 w 516049"/>
                  <a:gd name="connsiteY2" fmla="*/ 1310 h 1619903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537448 w 537448"/>
                  <a:gd name="connsiteY0" fmla="*/ 1514754 h 1514754"/>
                  <a:gd name="connsiteX1" fmla="*/ 1422 w 537448"/>
                  <a:gd name="connsiteY1" fmla="*/ 684437 h 1514754"/>
                  <a:gd name="connsiteX2" fmla="*/ 400816 w 537448"/>
                  <a:gd name="connsiteY2" fmla="*/ 1264 h 1514754"/>
                  <a:gd name="connsiteX0" fmla="*/ 136632 w 136632"/>
                  <a:gd name="connsiteY0" fmla="*/ 1513490 h 1513490"/>
                  <a:gd name="connsiteX1" fmla="*/ 0 w 136632"/>
                  <a:gd name="connsiteY1" fmla="*/ 0 h 1513490"/>
                  <a:gd name="connsiteX0" fmla="*/ 415487 w 415487"/>
                  <a:gd name="connsiteY0" fmla="*/ 1513490 h 1513490"/>
                  <a:gd name="connsiteX1" fmla="*/ 278855 w 415487"/>
                  <a:gd name="connsiteY1" fmla="*/ 0 h 1513490"/>
                  <a:gd name="connsiteX0" fmla="*/ 535059 w 535059"/>
                  <a:gd name="connsiteY0" fmla="*/ 1513490 h 1513490"/>
                  <a:gd name="connsiteX1" fmla="*/ 398427 w 535059"/>
                  <a:gd name="connsiteY1" fmla="*/ 0 h 1513490"/>
                  <a:gd name="connsiteX0" fmla="*/ 504943 w 504943"/>
                  <a:gd name="connsiteY0" fmla="*/ 1265218 h 1265218"/>
                  <a:gd name="connsiteX1" fmla="*/ 417626 w 504943"/>
                  <a:gd name="connsiteY1" fmla="*/ 0 h 1265218"/>
                  <a:gd name="connsiteX0" fmla="*/ 738549 w 738549"/>
                  <a:gd name="connsiteY0" fmla="*/ 2118134 h 2118134"/>
                  <a:gd name="connsiteX1" fmla="*/ 308288 w 738549"/>
                  <a:gd name="connsiteY1" fmla="*/ 0 h 2118134"/>
                  <a:gd name="connsiteX0" fmla="*/ 754039 w 754039"/>
                  <a:gd name="connsiteY0" fmla="*/ 2418407 h 2418407"/>
                  <a:gd name="connsiteX1" fmla="*/ 303291 w 754039"/>
                  <a:gd name="connsiteY1" fmla="*/ 0 h 2418407"/>
                  <a:gd name="connsiteX0" fmla="*/ 625104 w 625104"/>
                  <a:gd name="connsiteY0" fmla="*/ 2418407 h 2418407"/>
                  <a:gd name="connsiteX1" fmla="*/ 174356 w 625104"/>
                  <a:gd name="connsiteY1" fmla="*/ 0 h 2418407"/>
                  <a:gd name="connsiteX0" fmla="*/ 632522 w 632522"/>
                  <a:gd name="connsiteY0" fmla="*/ 1879895 h 1879895"/>
                  <a:gd name="connsiteX1" fmla="*/ 172165 w 632522"/>
                  <a:gd name="connsiteY1" fmla="*/ 0 h 1879895"/>
                  <a:gd name="connsiteX0" fmla="*/ 650596 w 650596"/>
                  <a:gd name="connsiteY0" fmla="*/ 1960721 h 1960721"/>
                  <a:gd name="connsiteX1" fmla="*/ 167066 w 650596"/>
                  <a:gd name="connsiteY1" fmla="*/ 0 h 1960721"/>
                  <a:gd name="connsiteX0" fmla="*/ 634940 w 634940"/>
                  <a:gd name="connsiteY0" fmla="*/ 1960721 h 1960721"/>
                  <a:gd name="connsiteX1" fmla="*/ 151410 w 634940"/>
                  <a:gd name="connsiteY1" fmla="*/ 0 h 1960721"/>
                  <a:gd name="connsiteX0" fmla="*/ 486282 w 486282"/>
                  <a:gd name="connsiteY0" fmla="*/ 1960721 h 1960721"/>
                  <a:gd name="connsiteX1" fmla="*/ 2752 w 486282"/>
                  <a:gd name="connsiteY1" fmla="*/ 0 h 1960721"/>
                  <a:gd name="connsiteX0" fmla="*/ 483530 w 483530"/>
                  <a:gd name="connsiteY0" fmla="*/ 1960721 h 1960721"/>
                  <a:gd name="connsiteX1" fmla="*/ 0 w 483530"/>
                  <a:gd name="connsiteY1" fmla="*/ 0 h 1960721"/>
                  <a:gd name="connsiteX0" fmla="*/ 483530 w 483530"/>
                  <a:gd name="connsiteY0" fmla="*/ 1960721 h 1960721"/>
                  <a:gd name="connsiteX1" fmla="*/ 0 w 483530"/>
                  <a:gd name="connsiteY1" fmla="*/ 0 h 1960721"/>
                  <a:gd name="connsiteX0" fmla="*/ 489535 w 489535"/>
                  <a:gd name="connsiteY0" fmla="*/ 2210476 h 2210476"/>
                  <a:gd name="connsiteX1" fmla="*/ 0 w 489535"/>
                  <a:gd name="connsiteY1" fmla="*/ 0 h 2210476"/>
                  <a:gd name="connsiteX0" fmla="*/ 519915 w 519915"/>
                  <a:gd name="connsiteY0" fmla="*/ 2278302 h 2278302"/>
                  <a:gd name="connsiteX1" fmla="*/ 0 w 519915"/>
                  <a:gd name="connsiteY1" fmla="*/ 0 h 2278302"/>
                  <a:gd name="connsiteX0" fmla="*/ 519915 w 519915"/>
                  <a:gd name="connsiteY0" fmla="*/ 2278302 h 2278302"/>
                  <a:gd name="connsiteX1" fmla="*/ 0 w 519915"/>
                  <a:gd name="connsiteY1" fmla="*/ 0 h 2278302"/>
                  <a:gd name="connsiteX0" fmla="*/ 554509 w 554509"/>
                  <a:gd name="connsiteY0" fmla="*/ 2278302 h 2278302"/>
                  <a:gd name="connsiteX1" fmla="*/ 34594 w 554509"/>
                  <a:gd name="connsiteY1" fmla="*/ 0 h 2278302"/>
                  <a:gd name="connsiteX0" fmla="*/ 512889 w 512889"/>
                  <a:gd name="connsiteY0" fmla="*/ 1825298 h 1825298"/>
                  <a:gd name="connsiteX1" fmla="*/ 41645 w 512889"/>
                  <a:gd name="connsiteY1" fmla="*/ 0 h 1825298"/>
                  <a:gd name="connsiteX0" fmla="*/ 471244 w 471244"/>
                  <a:gd name="connsiteY0" fmla="*/ 1825298 h 1825298"/>
                  <a:gd name="connsiteX1" fmla="*/ 0 w 471244"/>
                  <a:gd name="connsiteY1" fmla="*/ 0 h 1825298"/>
                  <a:gd name="connsiteX0" fmla="*/ 471244 w 471244"/>
                  <a:gd name="connsiteY0" fmla="*/ 1825298 h 1825298"/>
                  <a:gd name="connsiteX1" fmla="*/ 0 w 471244"/>
                  <a:gd name="connsiteY1" fmla="*/ 0 h 18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244" h="1825298">
                    <a:moveTo>
                      <a:pt x="471244" y="1825298"/>
                    </a:moveTo>
                    <a:cubicBezTo>
                      <a:pt x="63462" y="1163142"/>
                      <a:pt x="4090" y="845265"/>
                      <a:pt x="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837927" y="1852510"/>
              <a:ext cx="5077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All parts of a bioinformatics analysis have to be reproducible:</a:t>
              </a:r>
              <a:endParaRPr lang="en-US" sz="14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7561"/>
            <a:ext cx="12932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git repository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Set up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environment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Snakemake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workflow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Design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Rmarkdown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report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Define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Docker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image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Push to git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b="1" dirty="0" smtClean="0">
                <a:latin typeface="Helvetica Light" charset="0"/>
                <a:ea typeface="Helvetica Light" charset="0"/>
                <a:cs typeface="Helvetica Light" charset="0"/>
              </a:rPr>
              <a:t>Build, push and run Docker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9166" y="597671"/>
            <a:ext cx="10855233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docker 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build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 –t </a:t>
            </a:r>
            <a:r>
              <a:rPr lang="sv-SE" sz="14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reproducible_research_example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" .</a:t>
            </a:r>
          </a:p>
          <a:p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Sending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build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context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Docker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daemon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448 kB                                                                                                  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Step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1 : FROM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rocker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hadleyverse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---&gt; 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456548e98c01</a:t>
            </a:r>
          </a:p>
          <a:p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$docker push 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docker_conda</a:t>
            </a:r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 push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refers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a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repository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docker.io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de-DE" sz="1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reproducible_research_example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                                                                                                                                                       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029a889e84b1: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Pushing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[&gt;                                                  ] 1.109 MB/930.4 MB                                                                                                                              8cf203f41737: </a:t>
            </a:r>
            <a:r>
              <a:rPr lang="de-DE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Pushing</a:t>
            </a:r>
            <a:r>
              <a:rPr lang="de-DE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[=&gt;                                                 ] 4.416 MB/125.3 </a:t>
            </a:r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MB</a:t>
            </a:r>
          </a:p>
          <a:p>
            <a:r>
              <a:rPr lang="de-DE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endParaRPr lang="sv-SE" sz="1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sv-SE" sz="1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sv-S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sv-SE" sz="1400" dirty="0">
                <a:latin typeface="Courier" charset="0"/>
                <a:ea typeface="Courier" charset="0"/>
                <a:cs typeface="Courier" charset="0"/>
              </a:rPr>
              <a:t>$docker </a:t>
            </a:r>
            <a:r>
              <a:rPr lang="sv-SE" sz="1400" dirty="0" err="1"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sv-S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 -v $PWD:/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home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reproducible_research_example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results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 \ 	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my_user</a:t>
            </a:r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reproducible_research_example</a:t>
            </a:r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Provided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cores: 1                                                                                                                                                                                                          Rules claiming more threads will be scaled down.                                                                                                                                                                           Job counts:                                                                                                                                                                                                                        count   jobs                                                                                                                                                                                                               2       </a:t>
            </a:r>
            <a:r>
              <a:rPr lang="en-US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                           1       </a:t>
            </a:r>
            <a:r>
              <a:rPr lang="en-US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get_SRA_by_accession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                                                                                                                              1       report                                                                                                                                                                                                             </a:t>
            </a:r>
            <a:endParaRPr lang="en-US" sz="1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is-IS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...]</a:t>
            </a:r>
            <a:endParaRPr lang="sv-SE" sz="1400" dirty="0">
              <a:latin typeface="Courier" charset="0"/>
              <a:ea typeface="Courier" charset="0"/>
              <a:cs typeface="Courier" charset="0"/>
            </a:endParaRPr>
          </a:p>
          <a:p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sv-SE" sz="14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sv-SE" sz="1400" dirty="0" err="1" smtClean="0">
                <a:latin typeface="Courier" charset="0"/>
                <a:ea typeface="Courier" charset="0"/>
                <a:cs typeface="Courier" charset="0"/>
              </a:rPr>
              <a:t>ls</a:t>
            </a:r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SRR068303.pdf</a:t>
            </a:r>
            <a:endParaRPr lang="sv-SE" sz="1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sv-SE" sz="14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7" y="0"/>
            <a:ext cx="2123953" cy="721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9166" y="228339"/>
            <a:ext cx="19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 your computer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489166" y="3179363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 someone else’s computer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51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19544" y="684462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Key components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86990" y="4523077"/>
            <a:ext cx="2565633" cy="2000168"/>
            <a:chOff x="4886990" y="4523077"/>
            <a:chExt cx="2565633" cy="2000168"/>
          </a:xfrm>
        </p:grpSpPr>
        <p:grpSp>
          <p:nvGrpSpPr>
            <p:cNvPr id="12" name="Group 11"/>
            <p:cNvGrpSpPr/>
            <p:nvPr/>
          </p:nvGrpSpPr>
          <p:grpSpPr>
            <a:xfrm>
              <a:off x="4886990" y="5250429"/>
              <a:ext cx="2565633" cy="1272816"/>
              <a:chOff x="4503533" y="1236830"/>
              <a:chExt cx="2851217" cy="141449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533" y="1236830"/>
                <a:ext cx="2851217" cy="96840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889674" y="2128105"/>
                <a:ext cx="2078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Isolating </a:t>
                </a:r>
                <a:r>
                  <a:rPr lang="en-US" sz="1200" smtClean="0">
                    <a:latin typeface="Helvetica Light" charset="0"/>
                    <a:ea typeface="Helvetica Light" charset="0"/>
                    <a:cs typeface="Helvetica Light" charset="0"/>
                  </a:rPr>
                  <a:t>and exporting environment</a:t>
                </a:r>
                <a:endParaRPr lang="en-US" sz="12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045693" y="4523077"/>
              <a:ext cx="2248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Helvetica Light" charset="0"/>
                  <a:ea typeface="Helvetica Light" charset="0"/>
                  <a:cs typeface="Helvetica Light" charset="0"/>
                </a:rPr>
                <a:t>a</a:t>
              </a:r>
              <a:r>
                <a:rPr lang="en-US" sz="1400" smtClean="0">
                  <a:latin typeface="Helvetica Light" charset="0"/>
                  <a:ea typeface="Helvetica Light" charset="0"/>
                  <a:cs typeface="Helvetica Light" charset="0"/>
                </a:rPr>
                <a:t>nd</a:t>
              </a:r>
              <a:r>
                <a:rPr lang="is-I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endParaRPr lang="en-US" sz="14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1207534" y="4432852"/>
            <a:ext cx="5756788" cy="2236305"/>
            <a:chOff x="-1207534" y="4432852"/>
            <a:chExt cx="5756788" cy="2236305"/>
          </a:xfrm>
        </p:grpSpPr>
        <p:grpSp>
          <p:nvGrpSpPr>
            <p:cNvPr id="4" name="Group 3"/>
            <p:cNvGrpSpPr/>
            <p:nvPr/>
          </p:nvGrpSpPr>
          <p:grpSpPr>
            <a:xfrm>
              <a:off x="-1207534" y="4432852"/>
              <a:ext cx="5756788" cy="2236305"/>
              <a:chOff x="-1207534" y="4432852"/>
              <a:chExt cx="5756788" cy="223630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54650" y="4432852"/>
                <a:ext cx="2457515" cy="223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-1207534" y="4559438"/>
                <a:ext cx="5756788" cy="1992990"/>
                <a:chOff x="2754935" y="2983075"/>
                <a:chExt cx="5756788" cy="1992990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2754935" y="2983075"/>
                  <a:ext cx="57567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Helvetica Light" charset="0"/>
                      <a:ea typeface="Helvetica Light" charset="0"/>
                      <a:cs typeface="Helvetica Light" charset="0"/>
                    </a:rPr>
                    <a:t>Working in projects</a:t>
                  </a:r>
                  <a:endParaRPr lang="en-US" sz="1400" dirty="0" smtClean="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4752903" y="3471645"/>
                  <a:ext cx="1732598" cy="1504420"/>
                  <a:chOff x="4752903" y="3471645"/>
                  <a:chExt cx="1732598" cy="1504420"/>
                </a:xfrm>
              </p:grpSpPr>
              <p:pic>
                <p:nvPicPr>
                  <p:cNvPr id="30" name="Picture 29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55610" y="3471645"/>
                    <a:ext cx="1127185" cy="396769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2903" y="3900101"/>
                    <a:ext cx="1732598" cy="577533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6216" y="4480137"/>
                    <a:ext cx="495928" cy="495928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4" name="TextBox 33"/>
            <p:cNvSpPr txBox="1"/>
            <p:nvPr/>
          </p:nvSpPr>
          <p:spPr>
            <a:xfrm>
              <a:off x="967239" y="6165964"/>
              <a:ext cx="1870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solidFill>
                    <a:schemeClr val="accent2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Sublime Text</a:t>
              </a:r>
              <a:endParaRPr lang="en-US" sz="1200" b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3" name="Group 2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cxnSp>
        <p:nvCxnSpPr>
          <p:cNvPr id="35" name="Straight Connector 34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2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754546" y="1864163"/>
            <a:ext cx="3325183" cy="1393282"/>
            <a:chOff x="8754546" y="1864163"/>
            <a:chExt cx="3325183" cy="1393282"/>
          </a:xfrm>
        </p:grpSpPr>
        <p:grpSp>
          <p:nvGrpSpPr>
            <p:cNvPr id="27" name="Group 26"/>
            <p:cNvGrpSpPr/>
            <p:nvPr/>
          </p:nvGrpSpPr>
          <p:grpSpPr>
            <a:xfrm>
              <a:off x="9688935" y="1960613"/>
              <a:ext cx="2390794" cy="1296832"/>
              <a:chOff x="5561705" y="4905431"/>
              <a:chExt cx="2390794" cy="129683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0930" y="4905431"/>
                <a:ext cx="2031569" cy="727352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5561705" y="5679043"/>
                <a:ext cx="1761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Connecting code and reporting</a:t>
                </a: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4546" y="1864163"/>
              <a:ext cx="2101158" cy="88040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4650" y="1871448"/>
            <a:ext cx="2248225" cy="1607226"/>
            <a:chOff x="2525387" y="2390036"/>
            <a:chExt cx="2248225" cy="16072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191" y="2390036"/>
              <a:ext cx="1289039" cy="53828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5387" y="3258598"/>
              <a:ext cx="2248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Versioning and collaborating on code (and some other files)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8328" y="2129656"/>
            <a:ext cx="1889855" cy="1127789"/>
            <a:chOff x="4985292" y="2654029"/>
            <a:chExt cx="1889855" cy="1127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211" y="2654029"/>
              <a:ext cx="1742016" cy="36102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85292" y="3258598"/>
              <a:ext cx="1889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dependencies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4712" y="1976593"/>
            <a:ext cx="2375504" cy="1280852"/>
            <a:chOff x="7291110" y="2500966"/>
            <a:chExt cx="2375504" cy="1280852"/>
          </a:xfrm>
        </p:grpSpPr>
        <p:grpSp>
          <p:nvGrpSpPr>
            <p:cNvPr id="24" name="Group 23"/>
            <p:cNvGrpSpPr/>
            <p:nvPr/>
          </p:nvGrpSpPr>
          <p:grpSpPr>
            <a:xfrm>
              <a:off x="7291110" y="2500966"/>
              <a:ext cx="2375504" cy="675540"/>
              <a:chOff x="6937090" y="2500966"/>
              <a:chExt cx="2375504" cy="67554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7090" y="2500966"/>
                <a:ext cx="675540" cy="6755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510819" y="2531246"/>
                <a:ext cx="18017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Snakemake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354750" y="3258598"/>
              <a:ext cx="224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Managing and executing analysis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6990" y="5250429"/>
            <a:ext cx="2565633" cy="1272816"/>
            <a:chOff x="4503533" y="1236830"/>
            <a:chExt cx="2851217" cy="1414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533" y="1236830"/>
              <a:ext cx="2851217" cy="96840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89674" y="2128105"/>
              <a:ext cx="2078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Light" charset="0"/>
                  <a:ea typeface="Helvetica Light" charset="0"/>
                  <a:cs typeface="Helvetica Light" charset="0"/>
                </a:rPr>
                <a:t>Isolating </a:t>
              </a:r>
              <a:r>
                <a:rPr lang="en-US" sz="1200" smtClean="0">
                  <a:latin typeface="Helvetica Light" charset="0"/>
                  <a:ea typeface="Helvetica Light" charset="0"/>
                  <a:cs typeface="Helvetica Light" charset="0"/>
                </a:rPr>
                <a:t>and exporting environment</a:t>
              </a:r>
              <a:endParaRPr lang="en-US" sz="12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7" y="2477343"/>
            <a:ext cx="963703" cy="21304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10156869" y="1912388"/>
            <a:ext cx="201406" cy="775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372592" y="1193470"/>
            <a:ext cx="8461169" cy="54745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4854" y="5645191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4855" y="5036965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04855" y="4431807"/>
            <a:ext cx="10026129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4856" y="1637002"/>
            <a:ext cx="10026128" cy="1883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9859" y="1641052"/>
            <a:ext cx="32849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ata/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tracked/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meta/</a:t>
            </a:r>
          </a:p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resources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nontracked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fastq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 </a:t>
            </a:r>
            <a:endParaRPr lang="en-US" sz="2000" b="1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intermediate/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bam/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filtered/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logs/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results/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ource/</a:t>
            </a:r>
          </a:p>
          <a:p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Snakefile</a:t>
            </a:r>
            <a:endParaRPr lang="en-US" sz="2000" i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conda_env.yaml</a:t>
            </a:r>
            <a:endParaRPr lang="en-US" sz="2000" i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000" i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220" y="4994518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 </a:t>
            </a:r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source code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8220" y="5304809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The workflow – using code in source/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28219" y="4685401"/>
            <a:ext cx="635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Typically reports and figures, but also e.g. count tables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3137" y="5612063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environment – manage dependencies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38054" y="5897197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Docker file – creating an isolated environment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25760" y="4387975"/>
            <a:ext cx="635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Logs</a:t>
            </a:r>
          </a:p>
        </p:txBody>
      </p:sp>
      <p:sp>
        <p:nvSpPr>
          <p:cNvPr id="18" name="U-Turn Arrow 17"/>
          <p:cNvSpPr/>
          <p:nvPr/>
        </p:nvSpPr>
        <p:spPr>
          <a:xfrm rot="5400000" flipH="1">
            <a:off x="2680435" y="4216775"/>
            <a:ext cx="1953434" cy="687599"/>
          </a:xfrm>
          <a:prstGeom prst="uturnArrow">
            <a:avLst>
              <a:gd name="adj1" fmla="val 8992"/>
              <a:gd name="adj2" fmla="val 13918"/>
              <a:gd name="adj3" fmla="val 22537"/>
              <a:gd name="adj4" fmla="val 0"/>
              <a:gd name="adj5" fmla="val 60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U-Turn Arrow 20"/>
          <p:cNvSpPr/>
          <p:nvPr/>
        </p:nvSpPr>
        <p:spPr>
          <a:xfrm rot="5400000" flipH="1">
            <a:off x="3296652" y="4832995"/>
            <a:ext cx="720994" cy="687599"/>
          </a:xfrm>
          <a:prstGeom prst="uturnArrow">
            <a:avLst>
              <a:gd name="adj1" fmla="val 8992"/>
              <a:gd name="adj2" fmla="val 13918"/>
              <a:gd name="adj3" fmla="val 22537"/>
              <a:gd name="adj4" fmla="val 0"/>
              <a:gd name="adj5" fmla="val 1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61054" y="1798312"/>
            <a:ext cx="687600" cy="3813751"/>
            <a:chOff x="861054" y="1842556"/>
            <a:chExt cx="687600" cy="3813751"/>
          </a:xfrm>
        </p:grpSpPr>
        <p:sp>
          <p:nvSpPr>
            <p:cNvPr id="24" name="U-Turn Arrow 23"/>
            <p:cNvSpPr/>
            <p:nvPr/>
          </p:nvSpPr>
          <p:spPr>
            <a:xfrm rot="5400000" flipV="1">
              <a:off x="-702021" y="3405632"/>
              <a:ext cx="3813751" cy="687599"/>
            </a:xfrm>
            <a:prstGeom prst="uturnArrow">
              <a:avLst>
                <a:gd name="adj1" fmla="val 8992"/>
                <a:gd name="adj2" fmla="val 13918"/>
                <a:gd name="adj3" fmla="val 22537"/>
                <a:gd name="adj4" fmla="val 0"/>
                <a:gd name="adj5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U-Turn Arrow 24"/>
            <p:cNvSpPr/>
            <p:nvPr/>
          </p:nvSpPr>
          <p:spPr>
            <a:xfrm rot="5400000" flipV="1">
              <a:off x="1038164" y="5026233"/>
              <a:ext cx="333379" cy="687599"/>
            </a:xfrm>
            <a:prstGeom prst="uturnArrow">
              <a:avLst>
                <a:gd name="adj1" fmla="val 18890"/>
                <a:gd name="adj2" fmla="val 13918"/>
                <a:gd name="adj3" fmla="val 0"/>
                <a:gd name="adj4" fmla="val 0"/>
                <a:gd name="adj5" fmla="val 778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U-Turn Arrow 25"/>
          <p:cNvSpPr/>
          <p:nvPr/>
        </p:nvSpPr>
        <p:spPr>
          <a:xfrm rot="5400000" flipV="1">
            <a:off x="1038164" y="3460154"/>
            <a:ext cx="333379" cy="687599"/>
          </a:xfrm>
          <a:prstGeom prst="uturnArrow">
            <a:avLst>
              <a:gd name="adj1" fmla="val 18890"/>
              <a:gd name="adj2" fmla="val 13918"/>
              <a:gd name="adj3" fmla="val 0"/>
              <a:gd name="adj4" fmla="val 0"/>
              <a:gd name="adj5" fmla="val 77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8221" y="2077923"/>
            <a:ext cx="515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 “input” files 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Should be read-only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May contain subdirectories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28221" y="3807551"/>
            <a:ext cx="600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Files produced by analysis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13353" y="654854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(minimal)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 project repository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4854" y="5645191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4855" y="5036965"/>
            <a:ext cx="10026130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04855" y="4431807"/>
            <a:ext cx="10026129" cy="2917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4856" y="1637002"/>
            <a:ext cx="10026128" cy="1883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8221" y="2077923"/>
            <a:ext cx="515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 “input” files 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Should be read-only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May contain subdirectories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9859" y="1641052"/>
            <a:ext cx="32849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0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ata/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tracked/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meta/</a:t>
            </a:r>
          </a:p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resources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nontracked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2000" b="1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fastq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 </a:t>
            </a:r>
            <a:endParaRPr lang="en-US" sz="2000" b="1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intermediate/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bam/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filtered/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logs/</a:t>
            </a:r>
          </a:p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results/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ource/</a:t>
            </a: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Snakefile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conda_env.yaml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i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000" i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5355" y="3807551"/>
            <a:ext cx="600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Files produced by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8220" y="4994518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 </a:t>
            </a:r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source code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8220" y="5304809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The workflow – using code in source/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28219" y="4685401"/>
            <a:ext cx="635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Typically reports and figures, but also e.g. count tables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3137" y="5612063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Conda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environment – manage dependencies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38054" y="5897197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Docker file – creating an isolated environment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25760" y="4387975"/>
            <a:ext cx="635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Logs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9312" y="886098"/>
            <a:ext cx="2961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The only files needed! 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The rest can always be regenerated (with one command)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3353" y="654854"/>
            <a:ext cx="51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(minimal)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 project repository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60" y="59391"/>
            <a:ext cx="1289039" cy="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50311</TotalTime>
  <Words>3851</Words>
  <Application>Microsoft Macintosh PowerPoint</Application>
  <PresentationFormat>Widescreen</PresentationFormat>
  <Paragraphs>974</Paragraphs>
  <Slides>50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Calibri Light</vt:lpstr>
      <vt:lpstr>Consolas</vt:lpstr>
      <vt:lpstr>Courier</vt:lpstr>
      <vt:lpstr>Courier New</vt:lpstr>
      <vt:lpstr>Helvetica</vt:lpstr>
      <vt:lpstr>Helvetica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434</cp:revision>
  <cp:lastPrinted>2017-04-04T14:09:32Z</cp:lastPrinted>
  <dcterms:created xsi:type="dcterms:W3CDTF">2016-08-30T06:33:42Z</dcterms:created>
  <dcterms:modified xsi:type="dcterms:W3CDTF">2017-04-05T07:49:15Z</dcterms:modified>
</cp:coreProperties>
</file>